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4" r:id="rId4"/>
    <p:sldId id="262" r:id="rId5"/>
    <p:sldId id="267" r:id="rId6"/>
    <p:sldId id="257" r:id="rId7"/>
    <p:sldId id="268" r:id="rId8"/>
    <p:sldId id="25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98" autoAdjust="0"/>
  </p:normalViewPr>
  <p:slideViewPr>
    <p:cSldViewPr>
      <p:cViewPr varScale="1">
        <p:scale>
          <a:sx n="63" d="100"/>
          <a:sy n="63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29C66-0634-4077-B34F-72F371A26B7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D3B09-3340-4C18-AAF3-55FD473946F8}">
      <dgm:prSet phldrT="[Text]" custT="1"/>
      <dgm:spPr/>
      <dgm:t>
        <a:bodyPr/>
        <a:lstStyle/>
        <a:p>
          <a:r>
            <a:rPr lang="en-US" sz="2000" dirty="0" smtClean="0"/>
            <a:t>Dig Basins (bowl-shaped holes) to trap floodwaters</a:t>
          </a:r>
          <a:endParaRPr lang="en-US" sz="2000" dirty="0"/>
        </a:p>
      </dgm:t>
    </dgm:pt>
    <dgm:pt modelId="{A73C18C8-2E3A-494E-9B30-FE14CE7E9D36}" type="parTrans" cxnId="{D59CF120-551A-4FD8-B916-76C8C75A3013}">
      <dgm:prSet/>
      <dgm:spPr/>
      <dgm:t>
        <a:bodyPr/>
        <a:lstStyle/>
        <a:p>
          <a:endParaRPr lang="en-US"/>
        </a:p>
      </dgm:t>
    </dgm:pt>
    <dgm:pt modelId="{3B0B742F-5A3F-4B66-8641-9AE77A0D272D}" type="sibTrans" cxnId="{D59CF120-551A-4FD8-B916-76C8C75A3013}">
      <dgm:prSet/>
      <dgm:spPr/>
      <dgm:t>
        <a:bodyPr/>
        <a:lstStyle/>
        <a:p>
          <a:endParaRPr lang="en-US"/>
        </a:p>
      </dgm:t>
    </dgm:pt>
    <dgm:pt modelId="{EEEEAE4E-B39A-4C04-8EF3-AC5FEBD92510}">
      <dgm:prSet phldrT="[Text]"/>
      <dgm:spPr/>
      <dgm:t>
        <a:bodyPr/>
        <a:lstStyle/>
        <a:p>
          <a:r>
            <a:rPr lang="en-US" dirty="0" smtClean="0"/>
            <a:t>Farmers dig canals to carry water from basins to fields</a:t>
          </a:r>
          <a:endParaRPr lang="en-US" dirty="0"/>
        </a:p>
      </dgm:t>
    </dgm:pt>
    <dgm:pt modelId="{71EFB9D1-B604-4355-9377-BF3F8FC569CC}" type="parTrans" cxnId="{AF4ABBE7-BA01-470D-93CD-D82D649503C9}">
      <dgm:prSet/>
      <dgm:spPr/>
      <dgm:t>
        <a:bodyPr/>
        <a:lstStyle/>
        <a:p>
          <a:endParaRPr lang="en-US"/>
        </a:p>
      </dgm:t>
    </dgm:pt>
    <dgm:pt modelId="{A0CFF01D-C3B8-4AC0-A40E-CA68B95B004A}" type="sibTrans" cxnId="{AF4ABBE7-BA01-470D-93CD-D82D649503C9}">
      <dgm:prSet/>
      <dgm:spPr/>
      <dgm:t>
        <a:bodyPr/>
        <a:lstStyle/>
        <a:p>
          <a:endParaRPr lang="en-US"/>
        </a:p>
      </dgm:t>
    </dgm:pt>
    <dgm:pt modelId="{62DA4DC7-24FD-4048-8E8D-37A29B208C54}">
      <dgm:prSet phldrT="[Text]"/>
      <dgm:spPr/>
      <dgm:t>
        <a:bodyPr/>
        <a:lstStyle/>
        <a:p>
          <a:r>
            <a:rPr lang="en-US" dirty="0" smtClean="0"/>
            <a:t>Build dikes (earthen banks) to strengthen  basin walls</a:t>
          </a:r>
          <a:endParaRPr lang="en-US" dirty="0"/>
        </a:p>
      </dgm:t>
    </dgm:pt>
    <dgm:pt modelId="{D1C35BC7-F4D0-4246-8BB8-7F70528A570C}" type="parTrans" cxnId="{9C2C3BF0-0D3C-460A-B0EC-4797173F2247}">
      <dgm:prSet/>
      <dgm:spPr/>
      <dgm:t>
        <a:bodyPr/>
        <a:lstStyle/>
        <a:p>
          <a:endParaRPr lang="en-US"/>
        </a:p>
      </dgm:t>
    </dgm:pt>
    <dgm:pt modelId="{73080C9E-446D-42B1-A5D4-B1F69D3A57BE}" type="sibTrans" cxnId="{9C2C3BF0-0D3C-460A-B0EC-4797173F2247}">
      <dgm:prSet/>
      <dgm:spPr/>
      <dgm:t>
        <a:bodyPr/>
        <a:lstStyle/>
        <a:p>
          <a:endParaRPr lang="en-US"/>
        </a:p>
      </dgm:t>
    </dgm:pt>
    <dgm:pt modelId="{68777FDF-4F7F-4A9B-B80E-B6017E8C713C}">
      <dgm:prSet phldrT="[Text]" custT="1"/>
      <dgm:spPr/>
      <dgm:t>
        <a:bodyPr/>
        <a:lstStyle/>
        <a:p>
          <a:r>
            <a:rPr lang="en-US" sz="2000" dirty="0" smtClean="0"/>
            <a:t>Farmers use a </a:t>
          </a:r>
          <a:r>
            <a:rPr lang="en-US" sz="2000" dirty="0" err="1" smtClean="0"/>
            <a:t>shadoof</a:t>
          </a:r>
          <a:r>
            <a:rPr lang="en-US" sz="2000" dirty="0" smtClean="0"/>
            <a:t> to get water from the river to the basins</a:t>
          </a:r>
          <a:endParaRPr lang="en-US" sz="2000" dirty="0"/>
        </a:p>
      </dgm:t>
    </dgm:pt>
    <dgm:pt modelId="{3C8DA2D5-9421-45FC-B6F3-B31B63B70003}" type="parTrans" cxnId="{955CA45D-4D7A-4439-874D-9F80F1F3CAA1}">
      <dgm:prSet/>
      <dgm:spPr/>
      <dgm:t>
        <a:bodyPr/>
        <a:lstStyle/>
        <a:p>
          <a:endParaRPr lang="en-US"/>
        </a:p>
      </dgm:t>
    </dgm:pt>
    <dgm:pt modelId="{23B0D70E-6D31-4BFD-BAA1-C4EC20BD0117}" type="sibTrans" cxnId="{955CA45D-4D7A-4439-874D-9F80F1F3CAA1}">
      <dgm:prSet/>
      <dgm:spPr/>
      <dgm:t>
        <a:bodyPr/>
        <a:lstStyle/>
        <a:p>
          <a:endParaRPr lang="en-US"/>
        </a:p>
      </dgm:t>
    </dgm:pt>
    <dgm:pt modelId="{CEF15410-F23E-48A3-997A-7D261836FEBB}" type="pres">
      <dgm:prSet presAssocID="{CCD29C66-0634-4077-B34F-72F371A26B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8EBFC-1B33-42A1-A23F-4695A5696591}" type="pres">
      <dgm:prSet presAssocID="{386D3B09-3340-4C18-AAF3-55FD473946F8}" presName="node" presStyleLbl="node1" presStyleIdx="0" presStyleCnt="4" custScaleY="17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BDC81-E608-456F-A436-9CA44FE6B35C}" type="pres">
      <dgm:prSet presAssocID="{386D3B09-3340-4C18-AAF3-55FD473946F8}" presName="spNode" presStyleCnt="0"/>
      <dgm:spPr/>
    </dgm:pt>
    <dgm:pt modelId="{FFE7AA10-8C58-4C02-B5BE-45D8D739CC9D}" type="pres">
      <dgm:prSet presAssocID="{3B0B742F-5A3F-4B66-8641-9AE77A0D272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B5BBCC9-F015-4560-A7A9-377A2427F742}" type="pres">
      <dgm:prSet presAssocID="{EEEEAE4E-B39A-4C04-8EF3-AC5FEBD92510}" presName="node" presStyleLbl="node1" presStyleIdx="1" presStyleCnt="4" custScaleY="201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34DB9-65E9-46EA-A002-05D726133D17}" type="pres">
      <dgm:prSet presAssocID="{EEEEAE4E-B39A-4C04-8EF3-AC5FEBD92510}" presName="spNode" presStyleCnt="0"/>
      <dgm:spPr/>
    </dgm:pt>
    <dgm:pt modelId="{C5A51F80-1945-4080-B04B-45536DCE1FBE}" type="pres">
      <dgm:prSet presAssocID="{A0CFF01D-C3B8-4AC0-A40E-CA68B95B004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AF95A55-6171-4D82-88F1-E09C16FCDC0B}" type="pres">
      <dgm:prSet presAssocID="{62DA4DC7-24FD-4048-8E8D-37A29B208C54}" presName="node" presStyleLbl="node1" presStyleIdx="2" presStyleCnt="4" custScaleY="195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00378-64A3-476B-84DC-7F8D00F2B115}" type="pres">
      <dgm:prSet presAssocID="{62DA4DC7-24FD-4048-8E8D-37A29B208C54}" presName="spNode" presStyleCnt="0"/>
      <dgm:spPr/>
    </dgm:pt>
    <dgm:pt modelId="{B2F17C64-699F-4CD6-9711-3F7C0D31761A}" type="pres">
      <dgm:prSet presAssocID="{73080C9E-446D-42B1-A5D4-B1F69D3A57B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EE57107-80B5-42EE-9ACA-30BA70365B30}" type="pres">
      <dgm:prSet presAssocID="{68777FDF-4F7F-4A9B-B80E-B6017E8C713C}" presName="node" presStyleLbl="node1" presStyleIdx="3" presStyleCnt="4" custScaleY="174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FA5BC-C01D-4A32-84C9-33E5AFCD01BB}" type="pres">
      <dgm:prSet presAssocID="{68777FDF-4F7F-4A9B-B80E-B6017E8C713C}" presName="spNode" presStyleCnt="0"/>
      <dgm:spPr/>
    </dgm:pt>
    <dgm:pt modelId="{F4321B5E-C6E0-4CDE-90F0-17D86B6F5117}" type="pres">
      <dgm:prSet presAssocID="{23B0D70E-6D31-4BFD-BAA1-C4EC20BD011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F4ABBE7-BA01-470D-93CD-D82D649503C9}" srcId="{CCD29C66-0634-4077-B34F-72F371A26B70}" destId="{EEEEAE4E-B39A-4C04-8EF3-AC5FEBD92510}" srcOrd="1" destOrd="0" parTransId="{71EFB9D1-B604-4355-9377-BF3F8FC569CC}" sibTransId="{A0CFF01D-C3B8-4AC0-A40E-CA68B95B004A}"/>
    <dgm:cxn modelId="{ED637DCE-3749-4DF4-AC41-59C26636E049}" type="presOf" srcId="{23B0D70E-6D31-4BFD-BAA1-C4EC20BD0117}" destId="{F4321B5E-C6E0-4CDE-90F0-17D86B6F5117}" srcOrd="0" destOrd="0" presId="urn:microsoft.com/office/officeart/2005/8/layout/cycle5"/>
    <dgm:cxn modelId="{955CA45D-4D7A-4439-874D-9F80F1F3CAA1}" srcId="{CCD29C66-0634-4077-B34F-72F371A26B70}" destId="{68777FDF-4F7F-4A9B-B80E-B6017E8C713C}" srcOrd="3" destOrd="0" parTransId="{3C8DA2D5-9421-45FC-B6F3-B31B63B70003}" sibTransId="{23B0D70E-6D31-4BFD-BAA1-C4EC20BD0117}"/>
    <dgm:cxn modelId="{B3A315C3-9BEE-4511-9250-A373AD443695}" type="presOf" srcId="{EEEEAE4E-B39A-4C04-8EF3-AC5FEBD92510}" destId="{CB5BBCC9-F015-4560-A7A9-377A2427F742}" srcOrd="0" destOrd="0" presId="urn:microsoft.com/office/officeart/2005/8/layout/cycle5"/>
    <dgm:cxn modelId="{D59CF120-551A-4FD8-B916-76C8C75A3013}" srcId="{CCD29C66-0634-4077-B34F-72F371A26B70}" destId="{386D3B09-3340-4C18-AAF3-55FD473946F8}" srcOrd="0" destOrd="0" parTransId="{A73C18C8-2E3A-494E-9B30-FE14CE7E9D36}" sibTransId="{3B0B742F-5A3F-4B66-8641-9AE77A0D272D}"/>
    <dgm:cxn modelId="{3C4484EA-6FF3-45D7-B61F-4D367B1A8AF5}" type="presOf" srcId="{3B0B742F-5A3F-4B66-8641-9AE77A0D272D}" destId="{FFE7AA10-8C58-4C02-B5BE-45D8D739CC9D}" srcOrd="0" destOrd="0" presId="urn:microsoft.com/office/officeart/2005/8/layout/cycle5"/>
    <dgm:cxn modelId="{1D0B40D0-1044-4D29-9E76-E373833AF0F6}" type="presOf" srcId="{62DA4DC7-24FD-4048-8E8D-37A29B208C54}" destId="{5AF95A55-6171-4D82-88F1-E09C16FCDC0B}" srcOrd="0" destOrd="0" presId="urn:microsoft.com/office/officeart/2005/8/layout/cycle5"/>
    <dgm:cxn modelId="{C7E64465-BEEE-497F-90E7-0815CDE50FDF}" type="presOf" srcId="{73080C9E-446D-42B1-A5D4-B1F69D3A57BE}" destId="{B2F17C64-699F-4CD6-9711-3F7C0D31761A}" srcOrd="0" destOrd="0" presId="urn:microsoft.com/office/officeart/2005/8/layout/cycle5"/>
    <dgm:cxn modelId="{876D7C3B-A88E-4B31-A651-8E07AE7DB75C}" type="presOf" srcId="{386D3B09-3340-4C18-AAF3-55FD473946F8}" destId="{CCD8EBFC-1B33-42A1-A23F-4695A5696591}" srcOrd="0" destOrd="0" presId="urn:microsoft.com/office/officeart/2005/8/layout/cycle5"/>
    <dgm:cxn modelId="{005E501D-E182-46C6-8120-EEBDD28735EA}" type="presOf" srcId="{A0CFF01D-C3B8-4AC0-A40E-CA68B95B004A}" destId="{C5A51F80-1945-4080-B04B-45536DCE1FBE}" srcOrd="0" destOrd="0" presId="urn:microsoft.com/office/officeart/2005/8/layout/cycle5"/>
    <dgm:cxn modelId="{33E990B9-3C9C-4FBD-B7CF-F5CFEB034A1C}" type="presOf" srcId="{CCD29C66-0634-4077-B34F-72F371A26B70}" destId="{CEF15410-F23E-48A3-997A-7D261836FEBB}" srcOrd="0" destOrd="0" presId="urn:microsoft.com/office/officeart/2005/8/layout/cycle5"/>
    <dgm:cxn modelId="{644B19F1-8F54-4194-BE48-8FAAB0C48A15}" type="presOf" srcId="{68777FDF-4F7F-4A9B-B80E-B6017E8C713C}" destId="{CEE57107-80B5-42EE-9ACA-30BA70365B30}" srcOrd="0" destOrd="0" presId="urn:microsoft.com/office/officeart/2005/8/layout/cycle5"/>
    <dgm:cxn modelId="{9C2C3BF0-0D3C-460A-B0EC-4797173F2247}" srcId="{CCD29C66-0634-4077-B34F-72F371A26B70}" destId="{62DA4DC7-24FD-4048-8E8D-37A29B208C54}" srcOrd="2" destOrd="0" parTransId="{D1C35BC7-F4D0-4246-8BB8-7F70528A570C}" sibTransId="{73080C9E-446D-42B1-A5D4-B1F69D3A57BE}"/>
    <dgm:cxn modelId="{53066303-C726-4E86-B3BA-4A805EE6797C}" type="presParOf" srcId="{CEF15410-F23E-48A3-997A-7D261836FEBB}" destId="{CCD8EBFC-1B33-42A1-A23F-4695A5696591}" srcOrd="0" destOrd="0" presId="urn:microsoft.com/office/officeart/2005/8/layout/cycle5"/>
    <dgm:cxn modelId="{14052FC3-7F38-4F3C-A2A0-2025E51E293D}" type="presParOf" srcId="{CEF15410-F23E-48A3-997A-7D261836FEBB}" destId="{134BDC81-E608-456F-A436-9CA44FE6B35C}" srcOrd="1" destOrd="0" presId="urn:microsoft.com/office/officeart/2005/8/layout/cycle5"/>
    <dgm:cxn modelId="{F92564D5-C036-48FF-9D60-6F29E03F9521}" type="presParOf" srcId="{CEF15410-F23E-48A3-997A-7D261836FEBB}" destId="{FFE7AA10-8C58-4C02-B5BE-45D8D739CC9D}" srcOrd="2" destOrd="0" presId="urn:microsoft.com/office/officeart/2005/8/layout/cycle5"/>
    <dgm:cxn modelId="{8338A5D4-9423-460C-A0D5-7C61F5C35510}" type="presParOf" srcId="{CEF15410-F23E-48A3-997A-7D261836FEBB}" destId="{CB5BBCC9-F015-4560-A7A9-377A2427F742}" srcOrd="3" destOrd="0" presId="urn:microsoft.com/office/officeart/2005/8/layout/cycle5"/>
    <dgm:cxn modelId="{1A799E49-8F01-46E6-9D69-1D1725CABC71}" type="presParOf" srcId="{CEF15410-F23E-48A3-997A-7D261836FEBB}" destId="{A1334DB9-65E9-46EA-A002-05D726133D17}" srcOrd="4" destOrd="0" presId="urn:microsoft.com/office/officeart/2005/8/layout/cycle5"/>
    <dgm:cxn modelId="{72329ADE-BB42-4E4C-A626-E930A8DA933B}" type="presParOf" srcId="{CEF15410-F23E-48A3-997A-7D261836FEBB}" destId="{C5A51F80-1945-4080-B04B-45536DCE1FBE}" srcOrd="5" destOrd="0" presId="urn:microsoft.com/office/officeart/2005/8/layout/cycle5"/>
    <dgm:cxn modelId="{FCA80D06-2EFC-469E-ADF9-0D11B9CDA174}" type="presParOf" srcId="{CEF15410-F23E-48A3-997A-7D261836FEBB}" destId="{5AF95A55-6171-4D82-88F1-E09C16FCDC0B}" srcOrd="6" destOrd="0" presId="urn:microsoft.com/office/officeart/2005/8/layout/cycle5"/>
    <dgm:cxn modelId="{A7AC450B-DAFB-4BE7-AE6E-9AA5189BC731}" type="presParOf" srcId="{CEF15410-F23E-48A3-997A-7D261836FEBB}" destId="{B2000378-64A3-476B-84DC-7F8D00F2B115}" srcOrd="7" destOrd="0" presId="urn:microsoft.com/office/officeart/2005/8/layout/cycle5"/>
    <dgm:cxn modelId="{1F033056-CA1C-40CF-A164-0CACB383F0EC}" type="presParOf" srcId="{CEF15410-F23E-48A3-997A-7D261836FEBB}" destId="{B2F17C64-699F-4CD6-9711-3F7C0D31761A}" srcOrd="8" destOrd="0" presId="urn:microsoft.com/office/officeart/2005/8/layout/cycle5"/>
    <dgm:cxn modelId="{EE652F3A-DBF6-44BC-A2EE-33F138C9FEB3}" type="presParOf" srcId="{CEF15410-F23E-48A3-997A-7D261836FEBB}" destId="{CEE57107-80B5-42EE-9ACA-30BA70365B30}" srcOrd="9" destOrd="0" presId="urn:microsoft.com/office/officeart/2005/8/layout/cycle5"/>
    <dgm:cxn modelId="{87799BEE-F7EA-44FC-815B-72FAFBF7B95A}" type="presParOf" srcId="{CEF15410-F23E-48A3-997A-7D261836FEBB}" destId="{7E4FA5BC-C01D-4A32-84C9-33E5AFCD01BB}" srcOrd="10" destOrd="0" presId="urn:microsoft.com/office/officeart/2005/8/layout/cycle5"/>
    <dgm:cxn modelId="{E3F585A4-E973-497D-8C4C-00DF33E9642E}" type="presParOf" srcId="{CEF15410-F23E-48A3-997A-7D261836FEBB}" destId="{F4321B5E-C6E0-4CDE-90F0-17D86B6F511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B1873-C644-476C-B822-C12A08F9E8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58811BB-19FB-445E-9CAB-41A7DC664109}">
      <dgm:prSet phldrT="[Text]" phldr="1"/>
      <dgm:spPr/>
      <dgm:t>
        <a:bodyPr/>
        <a:lstStyle/>
        <a:p>
          <a:endParaRPr lang="en-US" dirty="0"/>
        </a:p>
      </dgm:t>
    </dgm:pt>
    <dgm:pt modelId="{EBBBF206-11DE-4EFB-9273-A8E4D2F81E5C}" type="parTrans" cxnId="{14057A52-7B67-49BC-9337-64759BE0BE61}">
      <dgm:prSet/>
      <dgm:spPr/>
      <dgm:t>
        <a:bodyPr/>
        <a:lstStyle/>
        <a:p>
          <a:endParaRPr lang="en-US"/>
        </a:p>
      </dgm:t>
    </dgm:pt>
    <dgm:pt modelId="{2F6B4D6A-B42A-4F04-83FA-66F54CAD38D5}" type="sibTrans" cxnId="{14057A52-7B67-49BC-9337-64759BE0BE61}">
      <dgm:prSet/>
      <dgm:spPr/>
      <dgm:t>
        <a:bodyPr/>
        <a:lstStyle/>
        <a:p>
          <a:endParaRPr lang="en-US"/>
        </a:p>
      </dgm:t>
    </dgm:pt>
    <dgm:pt modelId="{CBB2EDA0-5B1D-473D-B435-C7F6C32E2931}">
      <dgm:prSet phldrT="[Text]" phldr="1"/>
      <dgm:spPr/>
      <dgm:t>
        <a:bodyPr/>
        <a:lstStyle/>
        <a:p>
          <a:endParaRPr lang="en-US" dirty="0"/>
        </a:p>
      </dgm:t>
    </dgm:pt>
    <dgm:pt modelId="{BF0A02D6-1ABE-4C2D-B4C0-04FB322D63D4}" type="parTrans" cxnId="{C5788784-5682-4BCC-B2F8-7054B3FFD385}">
      <dgm:prSet/>
      <dgm:spPr/>
      <dgm:t>
        <a:bodyPr/>
        <a:lstStyle/>
        <a:p>
          <a:endParaRPr lang="en-US"/>
        </a:p>
      </dgm:t>
    </dgm:pt>
    <dgm:pt modelId="{308DF76D-BC48-4663-B5D9-226FCE2A976E}" type="sibTrans" cxnId="{C5788784-5682-4BCC-B2F8-7054B3FFD385}">
      <dgm:prSet/>
      <dgm:spPr/>
      <dgm:t>
        <a:bodyPr/>
        <a:lstStyle/>
        <a:p>
          <a:endParaRPr lang="en-US"/>
        </a:p>
      </dgm:t>
    </dgm:pt>
    <dgm:pt modelId="{875141EC-B912-49A7-86C1-EE958F37CB27}" type="pres">
      <dgm:prSet presAssocID="{685B1873-C644-476C-B822-C12A08F9E8FF}" presName="compositeShape" presStyleCnt="0">
        <dgm:presLayoutVars>
          <dgm:chMax val="7"/>
          <dgm:dir/>
          <dgm:resizeHandles val="exact"/>
        </dgm:presLayoutVars>
      </dgm:prSet>
      <dgm:spPr/>
    </dgm:pt>
    <dgm:pt modelId="{501114AB-49D2-49C8-B557-440F1555FE99}" type="pres">
      <dgm:prSet presAssocID="{358811BB-19FB-445E-9CAB-41A7DC664109}" presName="circ1" presStyleLbl="vennNode1" presStyleIdx="0" presStyleCnt="2" custScaleX="151377" custLinFactNeighborX="-1426" custLinFactNeighborY="-273"/>
      <dgm:spPr/>
      <dgm:t>
        <a:bodyPr/>
        <a:lstStyle/>
        <a:p>
          <a:endParaRPr lang="en-US"/>
        </a:p>
      </dgm:t>
    </dgm:pt>
    <dgm:pt modelId="{B771AAFA-A3AF-46F9-951F-62D71FC11A90}" type="pres">
      <dgm:prSet presAssocID="{358811BB-19FB-445E-9CAB-41A7DC6641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467B2-9FAA-418C-AA31-6CAACD9ACDA2}" type="pres">
      <dgm:prSet presAssocID="{CBB2EDA0-5B1D-473D-B435-C7F6C32E2931}" presName="circ2" presStyleLbl="vennNode1" presStyleIdx="1" presStyleCnt="2" custScaleX="155695" custLinFactNeighborX="-1679" custLinFactNeighborY="274"/>
      <dgm:spPr/>
      <dgm:t>
        <a:bodyPr/>
        <a:lstStyle/>
        <a:p>
          <a:endParaRPr lang="en-US"/>
        </a:p>
      </dgm:t>
    </dgm:pt>
    <dgm:pt modelId="{D24F5C1A-53AD-468B-9380-ACD0F428AC0D}" type="pres">
      <dgm:prSet presAssocID="{CBB2EDA0-5B1D-473D-B435-C7F6C32E29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1B6AE-C47E-4D42-8057-079EA00DB27F}" type="presOf" srcId="{CBB2EDA0-5B1D-473D-B435-C7F6C32E2931}" destId="{D24F5C1A-53AD-468B-9380-ACD0F428AC0D}" srcOrd="1" destOrd="0" presId="urn:microsoft.com/office/officeart/2005/8/layout/venn1"/>
    <dgm:cxn modelId="{9DC7BA28-0BE8-43FB-9343-CCDF22E85DCC}" type="presOf" srcId="{358811BB-19FB-445E-9CAB-41A7DC664109}" destId="{B771AAFA-A3AF-46F9-951F-62D71FC11A90}" srcOrd="1" destOrd="0" presId="urn:microsoft.com/office/officeart/2005/8/layout/venn1"/>
    <dgm:cxn modelId="{280F0312-75BC-4214-BFF2-D76C90A19AFE}" type="presOf" srcId="{358811BB-19FB-445E-9CAB-41A7DC664109}" destId="{501114AB-49D2-49C8-B557-440F1555FE99}" srcOrd="0" destOrd="0" presId="urn:microsoft.com/office/officeart/2005/8/layout/venn1"/>
    <dgm:cxn modelId="{C5788784-5682-4BCC-B2F8-7054B3FFD385}" srcId="{685B1873-C644-476C-B822-C12A08F9E8FF}" destId="{CBB2EDA0-5B1D-473D-B435-C7F6C32E2931}" srcOrd="1" destOrd="0" parTransId="{BF0A02D6-1ABE-4C2D-B4C0-04FB322D63D4}" sibTransId="{308DF76D-BC48-4663-B5D9-226FCE2A976E}"/>
    <dgm:cxn modelId="{D9C91EF5-986C-43F3-B043-9B0FF68A2AEC}" type="presOf" srcId="{685B1873-C644-476C-B822-C12A08F9E8FF}" destId="{875141EC-B912-49A7-86C1-EE958F37CB27}" srcOrd="0" destOrd="0" presId="urn:microsoft.com/office/officeart/2005/8/layout/venn1"/>
    <dgm:cxn modelId="{44C2F217-4AF8-4EEC-AD70-7F0E8794DA65}" type="presOf" srcId="{CBB2EDA0-5B1D-473D-B435-C7F6C32E2931}" destId="{18A467B2-9FAA-418C-AA31-6CAACD9ACDA2}" srcOrd="0" destOrd="0" presId="urn:microsoft.com/office/officeart/2005/8/layout/venn1"/>
    <dgm:cxn modelId="{14057A52-7B67-49BC-9337-64759BE0BE61}" srcId="{685B1873-C644-476C-B822-C12A08F9E8FF}" destId="{358811BB-19FB-445E-9CAB-41A7DC664109}" srcOrd="0" destOrd="0" parTransId="{EBBBF206-11DE-4EFB-9273-A8E4D2F81E5C}" sibTransId="{2F6B4D6A-B42A-4F04-83FA-66F54CAD38D5}"/>
    <dgm:cxn modelId="{351FACA3-718B-4596-8362-56329F0AD97B}" type="presParOf" srcId="{875141EC-B912-49A7-86C1-EE958F37CB27}" destId="{501114AB-49D2-49C8-B557-440F1555FE99}" srcOrd="0" destOrd="0" presId="urn:microsoft.com/office/officeart/2005/8/layout/venn1"/>
    <dgm:cxn modelId="{CEA165E5-16EF-43EE-86BA-33D9318564CE}" type="presParOf" srcId="{875141EC-B912-49A7-86C1-EE958F37CB27}" destId="{B771AAFA-A3AF-46F9-951F-62D71FC11A90}" srcOrd="1" destOrd="0" presId="urn:microsoft.com/office/officeart/2005/8/layout/venn1"/>
    <dgm:cxn modelId="{EDC14155-E027-4CA8-932F-E81B4491E78C}" type="presParOf" srcId="{875141EC-B912-49A7-86C1-EE958F37CB27}" destId="{18A467B2-9FAA-418C-AA31-6CAACD9ACDA2}" srcOrd="2" destOrd="0" presId="urn:microsoft.com/office/officeart/2005/8/layout/venn1"/>
    <dgm:cxn modelId="{6E4C9415-D964-4E29-9808-938C98E7EDE7}" type="presParOf" srcId="{875141EC-B912-49A7-86C1-EE958F37CB27}" destId="{D24F5C1A-53AD-468B-9380-ACD0F428AC0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8EBFC-1B33-42A1-A23F-4695A5696591}">
      <dsp:nvSpPr>
        <dsp:cNvPr id="0" name=""/>
        <dsp:cNvSpPr/>
      </dsp:nvSpPr>
      <dsp:spPr>
        <a:xfrm>
          <a:off x="3166988" y="-488370"/>
          <a:ext cx="1743223" cy="2000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Dig Basins (bowl-shaped holes) to trap floodwaters</a:t>
          </a:r>
          <a:endParaRPr lang="en-US" sz="2000" kern="1200" dirty="0"/>
        </a:p>
      </dsp:txBody>
      <dsp:txXfrm>
        <a:off x="3252085" y="-403273"/>
        <a:ext cx="1573029" cy="1830467"/>
      </dsp:txXfrm>
    </dsp:sp>
    <dsp:sp modelId="{FFE7AA10-8C58-4C02-B5BE-45D8D739CC9D}">
      <dsp:nvSpPr>
        <dsp:cNvPr id="0" name=""/>
        <dsp:cNvSpPr/>
      </dsp:nvSpPr>
      <dsp:spPr>
        <a:xfrm>
          <a:off x="2166863" y="511960"/>
          <a:ext cx="3743473" cy="3743473"/>
        </a:xfrm>
        <a:custGeom>
          <a:avLst/>
          <a:gdLst/>
          <a:ahLst/>
          <a:cxnLst/>
          <a:rect l="0" t="0" r="0" b="0"/>
          <a:pathLst>
            <a:path>
              <a:moveTo>
                <a:pt x="2881209" y="295550"/>
              </a:moveTo>
              <a:arcTo wR="1871736" hR="1871736" stAng="18158260" swAng="89045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BBCC9-F015-4560-A7A9-377A2427F742}">
      <dsp:nvSpPr>
        <dsp:cNvPr id="0" name=""/>
        <dsp:cNvSpPr/>
      </dsp:nvSpPr>
      <dsp:spPr>
        <a:xfrm>
          <a:off x="5038724" y="1240698"/>
          <a:ext cx="1743223" cy="2285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Farmers dig canals to carry water from basins to fields</a:t>
          </a:r>
          <a:endParaRPr lang="en-US" sz="2200" kern="1200" dirty="0"/>
        </a:p>
      </dsp:txBody>
      <dsp:txXfrm>
        <a:off x="5123821" y="1325795"/>
        <a:ext cx="1573029" cy="2115803"/>
      </dsp:txXfrm>
    </dsp:sp>
    <dsp:sp modelId="{C5A51F80-1945-4080-B04B-45536DCE1FBE}">
      <dsp:nvSpPr>
        <dsp:cNvPr id="0" name=""/>
        <dsp:cNvSpPr/>
      </dsp:nvSpPr>
      <dsp:spPr>
        <a:xfrm>
          <a:off x="2166863" y="511960"/>
          <a:ext cx="3743473" cy="3743473"/>
        </a:xfrm>
        <a:custGeom>
          <a:avLst/>
          <a:gdLst/>
          <a:ahLst/>
          <a:cxnLst/>
          <a:rect l="0" t="0" r="0" b="0"/>
          <a:pathLst>
            <a:path>
              <a:moveTo>
                <a:pt x="3251251" y="3136780"/>
              </a:moveTo>
              <a:arcTo wR="1871736" hR="1871736" stAng="2551287" swAng="89045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95A55-6171-4D82-88F1-E09C16FCDC0B}">
      <dsp:nvSpPr>
        <dsp:cNvPr id="0" name=""/>
        <dsp:cNvSpPr/>
      </dsp:nvSpPr>
      <dsp:spPr>
        <a:xfrm>
          <a:off x="3166988" y="3145696"/>
          <a:ext cx="1743223" cy="2219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Build dikes (earthen banks) to strengthen  basin walls</a:t>
          </a:r>
          <a:endParaRPr lang="en-US" sz="2100" kern="1200" dirty="0"/>
        </a:p>
      </dsp:txBody>
      <dsp:txXfrm>
        <a:off x="3252085" y="3230793"/>
        <a:ext cx="1573029" cy="2049279"/>
      </dsp:txXfrm>
    </dsp:sp>
    <dsp:sp modelId="{B2F17C64-699F-4CD6-9711-3F7C0D31761A}">
      <dsp:nvSpPr>
        <dsp:cNvPr id="0" name=""/>
        <dsp:cNvSpPr/>
      </dsp:nvSpPr>
      <dsp:spPr>
        <a:xfrm>
          <a:off x="2166863" y="511960"/>
          <a:ext cx="3743473" cy="3743473"/>
        </a:xfrm>
        <a:custGeom>
          <a:avLst/>
          <a:gdLst/>
          <a:ahLst/>
          <a:cxnLst/>
          <a:rect l="0" t="0" r="0" b="0"/>
          <a:pathLst>
            <a:path>
              <a:moveTo>
                <a:pt x="832080" y="3428179"/>
              </a:moveTo>
              <a:arcTo wR="1871736" hR="1871736" stAng="7424502" swAng="109895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57107-80B5-42EE-9ACA-30BA70365B30}">
      <dsp:nvSpPr>
        <dsp:cNvPr id="0" name=""/>
        <dsp:cNvSpPr/>
      </dsp:nvSpPr>
      <dsp:spPr>
        <a:xfrm>
          <a:off x="1295251" y="1393093"/>
          <a:ext cx="1743223" cy="1981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Farmers use a </a:t>
          </a:r>
          <a:r>
            <a:rPr lang="en-US" sz="2000" kern="1200" dirty="0" err="1" smtClean="0"/>
            <a:t>shadoof</a:t>
          </a:r>
          <a:r>
            <a:rPr lang="en-US" sz="2000" kern="1200" dirty="0" smtClean="0"/>
            <a:t> to get water from the river to the basins</a:t>
          </a:r>
          <a:endParaRPr lang="en-US" sz="2000" kern="1200" dirty="0"/>
        </a:p>
      </dsp:txBody>
      <dsp:txXfrm>
        <a:off x="1380348" y="1478190"/>
        <a:ext cx="1573029" cy="1811012"/>
      </dsp:txXfrm>
    </dsp:sp>
    <dsp:sp modelId="{F4321B5E-C6E0-4CDE-90F0-17D86B6F5117}">
      <dsp:nvSpPr>
        <dsp:cNvPr id="0" name=""/>
        <dsp:cNvSpPr/>
      </dsp:nvSpPr>
      <dsp:spPr>
        <a:xfrm>
          <a:off x="2166863" y="511960"/>
          <a:ext cx="3743473" cy="3743473"/>
        </a:xfrm>
        <a:custGeom>
          <a:avLst/>
          <a:gdLst/>
          <a:ahLst/>
          <a:cxnLst/>
          <a:rect l="0" t="0" r="0" b="0"/>
          <a:pathLst>
            <a:path>
              <a:moveTo>
                <a:pt x="395630" y="720863"/>
              </a:moveTo>
              <a:arcTo wR="1871736" hR="1871736" stAng="13076545" swAng="109895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114AB-49D2-49C8-B557-440F1555FE99}">
      <dsp:nvSpPr>
        <dsp:cNvPr id="0" name=""/>
        <dsp:cNvSpPr/>
      </dsp:nvSpPr>
      <dsp:spPr>
        <a:xfrm>
          <a:off x="416650" y="17"/>
          <a:ext cx="5506645" cy="3637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85596" y="428981"/>
        <a:ext cx="3175002" cy="2779776"/>
      </dsp:txXfrm>
    </dsp:sp>
    <dsp:sp modelId="{18A467B2-9FAA-418C-AA31-6CAACD9ACDA2}">
      <dsp:nvSpPr>
        <dsp:cNvPr id="0" name=""/>
        <dsp:cNvSpPr/>
      </dsp:nvSpPr>
      <dsp:spPr>
        <a:xfrm>
          <a:off x="2950677" y="19897"/>
          <a:ext cx="5663721" cy="3637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557949" y="448860"/>
        <a:ext cx="3265568" cy="2779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C50BDF-CA37-4350-BB76-061002A032D8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C3A40D-7251-4D4C-9292-A1400CC8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4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FC26A-D3DC-4CF5-96CA-2F37B9801AD8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8C3C-C2DF-473B-8926-BCF245944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your Nile and Mesopotamia regional Map…</a:t>
            </a:r>
          </a:p>
          <a:p>
            <a:pPr lvl="1"/>
            <a:r>
              <a:rPr lang="en-US" sz="3200" dirty="0" smtClean="0"/>
              <a:t>Western Desert (Sahara)</a:t>
            </a:r>
          </a:p>
          <a:p>
            <a:pPr lvl="1"/>
            <a:r>
              <a:rPr lang="en-US" sz="3200" dirty="0" smtClean="0"/>
              <a:t>Eastern Desert</a:t>
            </a:r>
          </a:p>
          <a:p>
            <a:pPr lvl="1"/>
            <a:r>
              <a:rPr lang="en-US" sz="3200" dirty="0" smtClean="0"/>
              <a:t>First and Second Cataracts</a:t>
            </a:r>
          </a:p>
          <a:p>
            <a:pPr lvl="1"/>
            <a:r>
              <a:rPr lang="en-US" sz="3200" dirty="0" smtClean="0"/>
              <a:t>Nile Delta</a:t>
            </a:r>
          </a:p>
          <a:p>
            <a:pPr lvl="1"/>
            <a:r>
              <a:rPr lang="en-US" sz="3200" dirty="0" smtClean="0"/>
              <a:t>Upper Egypt</a:t>
            </a:r>
          </a:p>
          <a:p>
            <a:pPr lvl="1"/>
            <a:r>
              <a:rPr lang="en-US" sz="3200" dirty="0" smtClean="0"/>
              <a:t>Lower Egypt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8C3C-C2DF-473B-8926-BCF2459447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8C3C-C2DF-473B-8926-BCF2459447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7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AC9235-28CC-45BC-9B6C-66F79E4CD23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336DE1-C77F-4D0E-AEF8-847D26E23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ZZmiPI7VI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place.com/kids/socsci/ca/books/bkf3/imaps/AC_05_143_egypt/AC_05_143_egypt.html" TargetMode="External"/><Relationship Id="rId4" Type="http://schemas.openxmlformats.org/officeDocument/2006/relationships/hyperlink" Target="http://www.glencoe.com/sites/common_assets/socialstudies/in_motion_08/jat/p_157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tejpJqeOqKE" TargetMode="External"/><Relationship Id="rId4" Type="http://schemas.openxmlformats.org/officeDocument/2006/relationships/hyperlink" Target="http://www.eduplace.com/kids/socsci/ca/books/bkf3/imaps/AC_05_143_egypt/AC_05_143_egyp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ZEXE5eEaQAc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cabulary.com/ancient-egyp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and other physical features of Egypt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hlinkClick r:id="rId2"/>
              </a:rPr>
              <a:t>Ancient Egypt:  </a:t>
            </a:r>
            <a:br>
              <a:rPr lang="en-US" sz="5400" b="1" dirty="0" smtClean="0">
                <a:hlinkClick r:id="rId2"/>
              </a:rPr>
            </a:br>
            <a:r>
              <a:rPr lang="en-US" sz="5400" dirty="0" smtClean="0">
                <a:hlinkClick r:id="rId2"/>
              </a:rPr>
              <a:t>The Nile Valley…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021" y="5334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World History I </a:t>
            </a:r>
          </a:p>
          <a:p>
            <a:pPr algn="ctr"/>
            <a:r>
              <a:rPr lang="en-US" sz="2400" dirty="0" smtClean="0"/>
              <a:t>Mrs. Bailey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572000"/>
          </a:xfrm>
        </p:spPr>
        <p:txBody>
          <a:bodyPr/>
          <a:lstStyle/>
          <a:p>
            <a:r>
              <a:rPr lang="en-US" dirty="0"/>
              <a:t>Upper and Lower </a:t>
            </a:r>
            <a:r>
              <a:rPr lang="en-US" dirty="0" smtClean="0"/>
              <a:t>Egypt</a:t>
            </a:r>
          </a:p>
          <a:p>
            <a:endParaRPr lang="en-US" dirty="0"/>
          </a:p>
          <a:p>
            <a:r>
              <a:rPr lang="en-US" dirty="0"/>
              <a:t>Nile is the longest river in the </a:t>
            </a:r>
            <a:r>
              <a:rPr lang="en-US" dirty="0" smtClean="0"/>
              <a:t>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</a:t>
            </a:r>
            <a:r>
              <a:rPr lang="en-US" dirty="0" smtClean="0"/>
              <a:t>Know and Items to Add to Map</a:t>
            </a:r>
            <a:endParaRPr lang="en-US" dirty="0"/>
          </a:p>
        </p:txBody>
      </p:sp>
      <p:pic>
        <p:nvPicPr>
          <p:cNvPr id="4" name="Picture 2" descr="http://www.ancient-egypt-book.com/images/ma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648200" cy="5486400"/>
          </a:xfrm>
          <a:prstGeom prst="rect">
            <a:avLst/>
          </a:prstGeom>
          <a:noFill/>
        </p:spPr>
      </p:pic>
      <p:sp>
        <p:nvSpPr>
          <p:cNvPr id="5" name="TextBox 4">
            <a:hlinkClick r:id="rId4"/>
          </p:cNvPr>
          <p:cNvSpPr txBox="1"/>
          <p:nvPr/>
        </p:nvSpPr>
        <p:spPr>
          <a:xfrm>
            <a:off x="685800" y="433387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/>
              </a:rPr>
              <a:t>Nile River Animation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1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397" y="990600"/>
            <a:ext cx="8229600" cy="4572000"/>
          </a:xfrm>
        </p:spPr>
        <p:txBody>
          <a:bodyPr/>
          <a:lstStyle/>
          <a:p>
            <a:r>
              <a:rPr lang="en-US" dirty="0" smtClean="0"/>
              <a:t>What are Egyptians Natural Barriers?</a:t>
            </a:r>
          </a:p>
          <a:p>
            <a:pPr lvl="1"/>
            <a:r>
              <a:rPr lang="en-US" i="1" dirty="0" smtClean="0"/>
              <a:t>Deserts</a:t>
            </a:r>
          </a:p>
          <a:p>
            <a:pPr lvl="1"/>
            <a:r>
              <a:rPr lang="en-US" i="1" dirty="0" smtClean="0"/>
              <a:t>Cataracts in the Nile</a:t>
            </a:r>
          </a:p>
          <a:p>
            <a:pPr lvl="1"/>
            <a:r>
              <a:rPr lang="en-US" i="1" dirty="0" smtClean="0"/>
              <a:t>Delta marshes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Review what you read/watched</a:t>
            </a:r>
            <a:endParaRPr lang="en-US" dirty="0"/>
          </a:p>
        </p:txBody>
      </p:sp>
      <p:pic>
        <p:nvPicPr>
          <p:cNvPr id="4" name="Picture 2" descr="http://viaderadventures.files.wordpress.com/2012/01/rap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83530"/>
            <a:ext cx="2743200" cy="2057400"/>
          </a:xfrm>
          <a:prstGeom prst="rect">
            <a:avLst/>
          </a:prstGeom>
          <a:noFill/>
        </p:spPr>
      </p:pic>
      <p:pic>
        <p:nvPicPr>
          <p:cNvPr id="5" name="Picture 4" descr="http://i.telegraph.co.uk/multimedia/archive/00432/travel-graphics-200_4325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0930"/>
            <a:ext cx="3302000" cy="2476500"/>
          </a:xfrm>
          <a:prstGeom prst="rect">
            <a:avLst/>
          </a:prstGeom>
          <a:noFill/>
        </p:spPr>
      </p:pic>
      <p:pic>
        <p:nvPicPr>
          <p:cNvPr id="6" name="Picture 5" descr="http://www.biblearchaeology.org/image.axd?picture=Tel-Defenneh.jpg"/>
          <p:cNvPicPr>
            <a:picLocks noChangeAspect="1" noChangeArrowheads="1"/>
          </p:cNvPicPr>
          <p:nvPr/>
        </p:nvPicPr>
        <p:blipFill>
          <a:blip r:embed="rId4" cstate="print"/>
          <a:srcRect b="7142"/>
          <a:stretch>
            <a:fillRect/>
          </a:stretch>
        </p:blipFill>
        <p:spPr bwMode="auto">
          <a:xfrm>
            <a:off x="762000" y="2667000"/>
            <a:ext cx="3922597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Discuss:</a:t>
            </a:r>
          </a:p>
          <a:p>
            <a:endParaRPr lang="en-US" dirty="0"/>
          </a:p>
          <a:p>
            <a:r>
              <a:rPr lang="en-US" sz="2400" dirty="0" smtClean="0"/>
              <a:t>How did each natural barrier work to protect Egypt from outside invasion?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11" y="5468701"/>
            <a:ext cx="13112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05800" cy="4572000"/>
          </a:xfrm>
        </p:spPr>
        <p:txBody>
          <a:bodyPr/>
          <a:lstStyle/>
          <a:p>
            <a:r>
              <a:rPr lang="en-US" sz="2800" b="1" dirty="0" smtClean="0"/>
              <a:t>How did the geography of the Nile River lead to the growth of civilization there?</a:t>
            </a:r>
          </a:p>
          <a:p>
            <a:endParaRPr lang="en-US" sz="2800" b="1" dirty="0" smtClean="0"/>
          </a:p>
          <a:p>
            <a:pPr lvl="1"/>
            <a:r>
              <a:rPr lang="en-US" i="1" dirty="0" smtClean="0"/>
              <a:t>Natural barriers for protection</a:t>
            </a:r>
          </a:p>
          <a:p>
            <a:pPr lvl="1"/>
            <a:endParaRPr lang="en-US" sz="900" i="1" dirty="0" smtClean="0"/>
          </a:p>
          <a:p>
            <a:pPr lvl="1"/>
            <a:r>
              <a:rPr lang="en-US" i="1" dirty="0" smtClean="0"/>
              <a:t>Enriched soil for farming</a:t>
            </a:r>
          </a:p>
          <a:p>
            <a:pPr lvl="1"/>
            <a:endParaRPr lang="en-US" sz="900" i="1" dirty="0" smtClean="0"/>
          </a:p>
          <a:p>
            <a:pPr lvl="1"/>
            <a:r>
              <a:rPr lang="en-US" i="1" dirty="0" smtClean="0"/>
              <a:t>Rivers and seas for trade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Documents and Settings\baileya\Local Settings\Temporary Internet Files\Content.IE5\37S7B41K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34740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1295400" y="547924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hlinkClick r:id="rId5"/>
              </a:rPr>
              <a:t>Nile River - Animated Map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Egyptian Irrigation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6836178"/>
              </p:ext>
            </p:extLst>
          </p:nvPr>
        </p:nvGraphicFramePr>
        <p:xfrm>
          <a:off x="533400" y="15240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hlinkClick r:id="rId7"/>
          </p:cNvPr>
          <p:cNvSpPr txBox="1"/>
          <p:nvPr/>
        </p:nvSpPr>
        <p:spPr>
          <a:xfrm rot="1558415">
            <a:off x="-131561" y="551243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7"/>
              </a:rPr>
              <a:t>Irrigation and </a:t>
            </a:r>
            <a:r>
              <a:rPr lang="en-US" sz="2800" b="1" dirty="0" err="1" smtClean="0">
                <a:hlinkClick r:id="rId7"/>
              </a:rPr>
              <a:t>Shaduf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7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school.eduweb.co.uk/carolrb/egypt/Luxor%20from%20the%20air/19_luxor%20air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0" y="304800"/>
            <a:ext cx="477519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billygambelaafroasiaticanthropology.files.wordpress.com/2009/04/nile-valley-in-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648200" cy="309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36576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is most farming in ancient Egypt and in present-day Egypt done along the Nile?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114800"/>
            <a:ext cx="4059936" cy="4572000"/>
          </a:xfrm>
        </p:spPr>
        <p:txBody>
          <a:bodyPr>
            <a:normAutofit/>
          </a:bodyPr>
          <a:lstStyle/>
          <a:p>
            <a:pPr lvl="1"/>
            <a:r>
              <a:rPr lang="en-US" i="1" dirty="0" smtClean="0"/>
              <a:t>The Nile enriches and waters the soil while the rest of the area is desert.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2"/>
            <a:ext cx="9144000" cy="3174558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4788682"/>
              </p:ext>
            </p:extLst>
          </p:nvPr>
        </p:nvGraphicFramePr>
        <p:xfrm>
          <a:off x="-16565" y="3200400"/>
          <a:ext cx="914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0" y="312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1148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River Civilizations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Artisans are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Calendar System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493532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Medicine and first medical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system based on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Nile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natural defenses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Predictable flooding, not feared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Villages with chiefs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Empires with pharaohs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199" y="3699301"/>
            <a:ext cx="2667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Wheel, plow, sailboat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City-states with kings and priests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Unpredictable, threatening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Tigris and Euphrates 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natural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200" b="1" dirty="0" smtClean="0"/>
              <a:t> </a:t>
            </a:r>
          </a:p>
          <a:p>
            <a:pPr lvl="1">
              <a:buNone/>
            </a:pPr>
            <a:endParaRPr lang="en-US" sz="32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 tooltip="Walk Like an Egyptian"/>
              </a:rPr>
              <a:t>Walk Like an Egyptian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410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1217</TotalTime>
  <Words>278</Words>
  <Application>Microsoft Office PowerPoint</Application>
  <PresentationFormat>On-screen Show (4:3)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Paper</vt:lpstr>
      <vt:lpstr>Ancient Egypt:   The Nile Valley…</vt:lpstr>
      <vt:lpstr>Things to Know and Items to Add to Map</vt:lpstr>
      <vt:lpstr>Review what you read/watched</vt:lpstr>
      <vt:lpstr>WHN</vt:lpstr>
      <vt:lpstr>Egyptian Irrigation</vt:lpstr>
      <vt:lpstr>PowerPoint Presentation</vt:lpstr>
      <vt:lpstr>PowerPoint Presentation</vt:lpstr>
      <vt:lpstr> Walk Like an Egyptian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Bailey, Angela</cp:lastModifiedBy>
  <cp:revision>43</cp:revision>
  <cp:lastPrinted>2015-11-04T00:19:50Z</cp:lastPrinted>
  <dcterms:created xsi:type="dcterms:W3CDTF">2013-07-30T04:29:03Z</dcterms:created>
  <dcterms:modified xsi:type="dcterms:W3CDTF">2018-11-05T17:52:15Z</dcterms:modified>
</cp:coreProperties>
</file>