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284" r:id="rId2"/>
    <p:sldId id="256" r:id="rId3"/>
    <p:sldId id="285" r:id="rId4"/>
    <p:sldId id="257" r:id="rId5"/>
    <p:sldId id="272" r:id="rId6"/>
    <p:sldId id="259" r:id="rId7"/>
    <p:sldId id="274" r:id="rId8"/>
    <p:sldId id="273" r:id="rId9"/>
    <p:sldId id="261" r:id="rId10"/>
    <p:sldId id="262" r:id="rId11"/>
    <p:sldId id="267" r:id="rId12"/>
    <p:sldId id="258" r:id="rId13"/>
    <p:sldId id="278" r:id="rId14"/>
    <p:sldId id="265" r:id="rId15"/>
    <p:sldId id="260" r:id="rId16"/>
    <p:sldId id="266" r:id="rId17"/>
    <p:sldId id="282" r:id="rId18"/>
    <p:sldId id="275" r:id="rId19"/>
    <p:sldId id="277" r:id="rId20"/>
    <p:sldId id="283" r:id="rId21"/>
    <p:sldId id="279" r:id="rId22"/>
    <p:sldId id="264" r:id="rId23"/>
    <p:sldId id="280" r:id="rId24"/>
    <p:sldId id="281" r:id="rId25"/>
    <p:sldId id="276"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84655" autoAdjust="0"/>
  </p:normalViewPr>
  <p:slideViewPr>
    <p:cSldViewPr>
      <p:cViewPr varScale="1">
        <p:scale>
          <a:sx n="66" d="100"/>
          <a:sy n="66" d="100"/>
        </p:scale>
        <p:origin x="129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40CA5CE-84F2-48AE-98E7-5E2B644D2F65}" type="datetimeFigureOut">
              <a:rPr lang="en-US" smtClean="0"/>
              <a:t>9/13/2018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3E4AD03-2BBB-4A40-B9BA-BF23E63BF464}" type="slidenum">
              <a:rPr lang="en-US" smtClean="0"/>
              <a:t>‹#›</a:t>
            </a:fld>
            <a:endParaRPr lang="en-US"/>
          </a:p>
        </p:txBody>
      </p:sp>
    </p:spTree>
    <p:extLst>
      <p:ext uri="{BB962C8B-B14F-4D97-AF65-F5344CB8AC3E}">
        <p14:creationId xmlns:p14="http://schemas.microsoft.com/office/powerpoint/2010/main" val="333231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0275"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0275" eaLnBrk="1" hangingPunct="1">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00088" y="4414838"/>
            <a:ext cx="5610225"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0275"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0275" eaLnBrk="1" hangingPunct="1">
              <a:defRPr sz="1200">
                <a:latin typeface="Arial" charset="0"/>
              </a:defRPr>
            </a:lvl1pPr>
          </a:lstStyle>
          <a:p>
            <a:pPr>
              <a:defRPr/>
            </a:pPr>
            <a:fld id="{8ECC2FF3-5DBD-4462-B730-867482B2BB4D}" type="slidenum">
              <a:rPr lang="en-US"/>
              <a:pPr>
                <a:defRPr/>
              </a:pPr>
              <a:t>‹#›</a:t>
            </a:fld>
            <a:endParaRPr lang="en-US"/>
          </a:p>
        </p:txBody>
      </p:sp>
    </p:spTree>
    <p:extLst>
      <p:ext uri="{BB962C8B-B14F-4D97-AF65-F5344CB8AC3E}">
        <p14:creationId xmlns:p14="http://schemas.microsoft.com/office/powerpoint/2010/main" val="2899267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1.umn.edu/humanrts/peace/peaceedu/binder2.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0275">
              <a:defRPr>
                <a:solidFill>
                  <a:schemeClr val="tx1"/>
                </a:solidFill>
                <a:latin typeface="Garamond" pitchFamily="18" charset="0"/>
              </a:defRPr>
            </a:lvl1pPr>
            <a:lvl2pPr marL="742950" indent="-285750" defTabSz="930275">
              <a:defRPr>
                <a:solidFill>
                  <a:schemeClr val="tx1"/>
                </a:solidFill>
                <a:latin typeface="Garamond" pitchFamily="18" charset="0"/>
              </a:defRPr>
            </a:lvl2pPr>
            <a:lvl3pPr marL="1143000" indent="-228600" defTabSz="930275">
              <a:defRPr>
                <a:solidFill>
                  <a:schemeClr val="tx1"/>
                </a:solidFill>
                <a:latin typeface="Garamond" pitchFamily="18" charset="0"/>
              </a:defRPr>
            </a:lvl3pPr>
            <a:lvl4pPr marL="1600200" indent="-228600" defTabSz="930275">
              <a:defRPr>
                <a:solidFill>
                  <a:schemeClr val="tx1"/>
                </a:solidFill>
                <a:latin typeface="Garamond" pitchFamily="18" charset="0"/>
              </a:defRPr>
            </a:lvl4pPr>
            <a:lvl5pPr marL="2057400" indent="-228600" defTabSz="930275">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3729232E-B893-413A-AD23-737AF86920C3}" type="slidenum">
              <a:rPr lang="en-US" altLang="en-US" smtClean="0">
                <a:latin typeface="Arial" charset="0"/>
              </a:rPr>
              <a:pPr/>
              <a:t>4</a:t>
            </a:fld>
            <a:endParaRPr lang="en-US" alt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en-US" smtClean="0"/>
              <a:t>Located between the Tigris and Euphrates Rivers.  Both rivers begin in the mountains of Eastern Turkey.  The rivers are each over 1,000 miles in length.  Mesopotamia was located in the modern day countries of Turkey, Syria, and Iraq.  People first started farming here around 5000 B.C. and they began irrigating their fields from the rivers.    </a:t>
            </a:r>
          </a:p>
          <a:p>
            <a:pPr eaLnBrk="1" hangingPunct="1"/>
            <a:r>
              <a:rPr lang="en-US" altLang="en-US" smtClean="0"/>
              <a:t>http://www.hawaii.edu/ahead/Iraq%20General/mesopotamia.jpg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0275">
              <a:defRPr>
                <a:solidFill>
                  <a:schemeClr val="tx1"/>
                </a:solidFill>
                <a:latin typeface="Garamond" pitchFamily="18" charset="0"/>
              </a:defRPr>
            </a:lvl1pPr>
            <a:lvl2pPr marL="742950" indent="-285750" defTabSz="930275">
              <a:defRPr>
                <a:solidFill>
                  <a:schemeClr val="tx1"/>
                </a:solidFill>
                <a:latin typeface="Garamond" pitchFamily="18" charset="0"/>
              </a:defRPr>
            </a:lvl2pPr>
            <a:lvl3pPr marL="1143000" indent="-228600" defTabSz="930275">
              <a:defRPr>
                <a:solidFill>
                  <a:schemeClr val="tx1"/>
                </a:solidFill>
                <a:latin typeface="Garamond" pitchFamily="18" charset="0"/>
              </a:defRPr>
            </a:lvl3pPr>
            <a:lvl4pPr marL="1600200" indent="-228600" defTabSz="930275">
              <a:defRPr>
                <a:solidFill>
                  <a:schemeClr val="tx1"/>
                </a:solidFill>
                <a:latin typeface="Garamond" pitchFamily="18" charset="0"/>
              </a:defRPr>
            </a:lvl4pPr>
            <a:lvl5pPr marL="2057400" indent="-228600" defTabSz="930275">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5DF4BA69-5B1E-436D-8F52-045353543C57}" type="slidenum">
              <a:rPr lang="en-US" altLang="en-US" smtClean="0">
                <a:latin typeface="Arial" charset="0"/>
              </a:rPr>
              <a:pPr/>
              <a:t>16</a:t>
            </a:fld>
            <a:endParaRPr lang="en-US" altLang="en-US" smtClean="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t>http://www.d.umn.edu/cla/faculty/troufs/anth1602/images/Turn81706_Ur1.jpg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0275">
              <a:defRPr>
                <a:solidFill>
                  <a:schemeClr val="tx1"/>
                </a:solidFill>
                <a:latin typeface="Garamond" pitchFamily="18" charset="0"/>
              </a:defRPr>
            </a:lvl1pPr>
            <a:lvl2pPr marL="742950" indent="-285750" defTabSz="930275">
              <a:defRPr>
                <a:solidFill>
                  <a:schemeClr val="tx1"/>
                </a:solidFill>
                <a:latin typeface="Garamond" pitchFamily="18" charset="0"/>
              </a:defRPr>
            </a:lvl2pPr>
            <a:lvl3pPr marL="1143000" indent="-228600" defTabSz="930275">
              <a:defRPr>
                <a:solidFill>
                  <a:schemeClr val="tx1"/>
                </a:solidFill>
                <a:latin typeface="Garamond" pitchFamily="18" charset="0"/>
              </a:defRPr>
            </a:lvl3pPr>
            <a:lvl4pPr marL="1600200" indent="-228600" defTabSz="930275">
              <a:defRPr>
                <a:solidFill>
                  <a:schemeClr val="tx1"/>
                </a:solidFill>
                <a:latin typeface="Garamond" pitchFamily="18" charset="0"/>
              </a:defRPr>
            </a:lvl4pPr>
            <a:lvl5pPr marL="2057400" indent="-228600" defTabSz="930275">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21F5FD00-A42F-44D3-95C6-BC0E23EF5847}" type="slidenum">
              <a:rPr lang="en-US" altLang="en-US" smtClean="0">
                <a:latin typeface="Arial" charset="0"/>
              </a:rPr>
              <a:pPr/>
              <a:t>17</a:t>
            </a:fld>
            <a:endParaRPr lang="en-US" alt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hlinkClick r:id="rId3"/>
              </a:rPr>
              <a:t>http://www1.umn.edu/humanrts/peace/peaceedu/binder2.html</a:t>
            </a:r>
            <a:r>
              <a:rPr lang="en-US" altLang="en-US"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0275">
              <a:defRPr>
                <a:solidFill>
                  <a:schemeClr val="tx1"/>
                </a:solidFill>
                <a:latin typeface="Garamond" pitchFamily="18" charset="0"/>
              </a:defRPr>
            </a:lvl1pPr>
            <a:lvl2pPr marL="742950" indent="-285750" defTabSz="930275">
              <a:defRPr>
                <a:solidFill>
                  <a:schemeClr val="tx1"/>
                </a:solidFill>
                <a:latin typeface="Garamond" pitchFamily="18" charset="0"/>
              </a:defRPr>
            </a:lvl2pPr>
            <a:lvl3pPr marL="1143000" indent="-228600" defTabSz="930275">
              <a:defRPr>
                <a:solidFill>
                  <a:schemeClr val="tx1"/>
                </a:solidFill>
                <a:latin typeface="Garamond" pitchFamily="18" charset="0"/>
              </a:defRPr>
            </a:lvl3pPr>
            <a:lvl4pPr marL="1600200" indent="-228600" defTabSz="930275">
              <a:defRPr>
                <a:solidFill>
                  <a:schemeClr val="tx1"/>
                </a:solidFill>
                <a:latin typeface="Garamond" pitchFamily="18" charset="0"/>
              </a:defRPr>
            </a:lvl4pPr>
            <a:lvl5pPr marL="2057400" indent="-228600" defTabSz="930275">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4FE0F6DC-C0BA-492A-A72A-CB496A424C4F}" type="slidenum">
              <a:rPr lang="en-US" altLang="en-US" smtClean="0">
                <a:latin typeface="Arial" charset="0"/>
              </a:rPr>
              <a:pPr/>
              <a:t>18</a:t>
            </a:fld>
            <a:endParaRPr lang="en-US" altLang="en-US"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t>King Hammurabi received the code from the Babylonian Sun God Shamash.  The 282 laws, while not the only code used in Mesopotamia, were the only ones etched into stone thus earning them the distinction of being the first known written code of law. The code is based on retribution, not justice and is not administered equally among the social classes.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a:solidFill>
                  <a:schemeClr val="tx1"/>
                </a:solidFill>
                <a:latin typeface="Garamond" pitchFamily="18" charset="0"/>
              </a:defRPr>
            </a:lvl1pPr>
            <a:lvl2pPr marL="742950" indent="-285750" defTabSz="930275">
              <a:defRPr>
                <a:solidFill>
                  <a:schemeClr val="tx1"/>
                </a:solidFill>
                <a:latin typeface="Garamond" pitchFamily="18" charset="0"/>
              </a:defRPr>
            </a:lvl2pPr>
            <a:lvl3pPr marL="1143000" indent="-228600" defTabSz="930275">
              <a:defRPr>
                <a:solidFill>
                  <a:schemeClr val="tx1"/>
                </a:solidFill>
                <a:latin typeface="Garamond" pitchFamily="18" charset="0"/>
              </a:defRPr>
            </a:lvl3pPr>
            <a:lvl4pPr marL="1600200" indent="-228600" defTabSz="930275">
              <a:defRPr>
                <a:solidFill>
                  <a:schemeClr val="tx1"/>
                </a:solidFill>
                <a:latin typeface="Garamond" pitchFamily="18" charset="0"/>
              </a:defRPr>
            </a:lvl4pPr>
            <a:lvl5pPr marL="2057400" indent="-228600" defTabSz="930275">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19365CD4-FBBB-4029-9B3B-3E6124AF7215}" type="slidenum">
              <a:rPr lang="en-US" altLang="en-US" smtClean="0">
                <a:latin typeface="Arial" charset="0"/>
              </a:rPr>
              <a:pPr/>
              <a:t>22</a:t>
            </a:fld>
            <a:endParaRPr lang="en-US" altLang="en-US"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smtClean="0"/>
              <a:t>The Hanging Gardens of Bablyon were built by King Nebuchadnezzar II in the sixth century BCE.  He ruled for 43 years and is said to have built them for Amyitis, his wife.  Amyitis came from Medes where the land was very mountainous and green while Mesopotamia was flat and received lots of sun.  The Hanging Gardens, really just overhanging from the balconies, were  an “artificial mountain with rooftop gardens.  Strabo, a Greek geographer, wrote in the first century:</a:t>
            </a:r>
          </a:p>
          <a:p>
            <a:pPr eaLnBrk="1" hangingPunct="1"/>
            <a:endParaRPr lang="en-US" altLang="en-US" smtClean="0"/>
          </a:p>
          <a:p>
            <a:pPr eaLnBrk="1" hangingPunct="1"/>
            <a:r>
              <a:rPr lang="en-US" altLang="en-US" smtClean="0"/>
              <a:t>		It consists of vaulted terraces raised one above another, and resting 	upon cubic pillars. These are hollow and filled with earth to allow trees 	of the largest size to be planted. The pillars, the vaults, 		and terraces are constructed of baked brick and asphalt. The ascent to the highest story is by stairs, and at their side are water engines, by means of which persons, appointed expressly for the 			purpose, are continually employed in raising water from the Euphrates into the garden.</a:t>
            </a:r>
          </a:p>
          <a:p>
            <a:pPr eaLnBrk="1" hangingPunct="1"/>
            <a:endParaRPr lang="en-US" altLang="en-US" smtClean="0"/>
          </a:p>
          <a:p>
            <a:pPr eaLnBrk="1" hangingPunct="1"/>
            <a:r>
              <a:rPr lang="en-US" altLang="en-US" smtClean="0"/>
              <a:t>http://www.shelwin.com/Babylon%20Lane/Hanging%20Gardens%20of%20Babylon.jpeg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30275">
              <a:defRPr>
                <a:solidFill>
                  <a:schemeClr val="tx1"/>
                </a:solidFill>
                <a:latin typeface="Garamond" pitchFamily="18" charset="0"/>
              </a:defRPr>
            </a:lvl1pPr>
            <a:lvl2pPr marL="742950" indent="-285750" defTabSz="930275">
              <a:defRPr>
                <a:solidFill>
                  <a:schemeClr val="tx1"/>
                </a:solidFill>
                <a:latin typeface="Garamond" pitchFamily="18" charset="0"/>
              </a:defRPr>
            </a:lvl2pPr>
            <a:lvl3pPr marL="1143000" indent="-228600" defTabSz="930275">
              <a:defRPr>
                <a:solidFill>
                  <a:schemeClr val="tx1"/>
                </a:solidFill>
                <a:latin typeface="Garamond" pitchFamily="18" charset="0"/>
              </a:defRPr>
            </a:lvl3pPr>
            <a:lvl4pPr marL="1600200" indent="-228600" defTabSz="930275">
              <a:defRPr>
                <a:solidFill>
                  <a:schemeClr val="tx1"/>
                </a:solidFill>
                <a:latin typeface="Garamond" pitchFamily="18" charset="0"/>
              </a:defRPr>
            </a:lvl4pPr>
            <a:lvl5pPr marL="2057400" indent="-228600" defTabSz="930275">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7CFDB0CA-8D8E-412F-886E-A35B1255024E}" type="slidenum">
              <a:rPr lang="en-US" altLang="en-US" smtClean="0">
                <a:latin typeface="Arial" charset="0"/>
              </a:rPr>
              <a:pPr/>
              <a:t>6</a:t>
            </a:fld>
            <a:endParaRPr lang="en-US" altLang="en-US" smtClean="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smtClean="0"/>
              <a:t>http://www.stutzfamily.com/mrstutz/Maps/ancient/sumer.gif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0275">
              <a:defRPr>
                <a:solidFill>
                  <a:schemeClr val="tx1"/>
                </a:solidFill>
                <a:latin typeface="Garamond" pitchFamily="18" charset="0"/>
              </a:defRPr>
            </a:lvl1pPr>
            <a:lvl2pPr marL="742950" indent="-285750" defTabSz="930275">
              <a:defRPr>
                <a:solidFill>
                  <a:schemeClr val="tx1"/>
                </a:solidFill>
                <a:latin typeface="Garamond" pitchFamily="18" charset="0"/>
              </a:defRPr>
            </a:lvl2pPr>
            <a:lvl3pPr marL="1143000" indent="-228600" defTabSz="930275">
              <a:defRPr>
                <a:solidFill>
                  <a:schemeClr val="tx1"/>
                </a:solidFill>
                <a:latin typeface="Garamond" pitchFamily="18" charset="0"/>
              </a:defRPr>
            </a:lvl3pPr>
            <a:lvl4pPr marL="1600200" indent="-228600" defTabSz="930275">
              <a:defRPr>
                <a:solidFill>
                  <a:schemeClr val="tx1"/>
                </a:solidFill>
                <a:latin typeface="Garamond" pitchFamily="18" charset="0"/>
              </a:defRPr>
            </a:lvl4pPr>
            <a:lvl5pPr marL="2057400" indent="-228600" defTabSz="930275">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97DB5FD9-615C-4DB8-BDEB-9C7FACACE9AB}" type="slidenum">
              <a:rPr lang="en-US" altLang="en-US" smtClean="0">
                <a:latin typeface="Arial" charset="0"/>
              </a:rPr>
              <a:pPr/>
              <a:t>7</a:t>
            </a:fld>
            <a:endParaRPr lang="en-US" altLang="en-US"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smtClean="0"/>
              <a:t>Around 4000 B.C. the first towns were built, which had walls, mud-brick houses and temples.  </a:t>
            </a:r>
          </a:p>
          <a:p>
            <a:pPr eaLnBrk="1" hangingPunct="1"/>
            <a:endParaRPr lang="en-US" altLang="en-US" smtClean="0"/>
          </a:p>
          <a:p>
            <a:pPr eaLnBrk="1" hangingPunct="1"/>
            <a:r>
              <a:rPr lang="en-US" altLang="en-US" smtClean="0"/>
              <a:t>By around 3500 B.C. the Sumerians created the first civilization, which was ruled by a government structure known as a city-state.  Sumerians created the concept of a king that gained powers from the heavens.  The king or “priest-king” was the one who would speak with the gods, lead the people in war, and run the city-stated during times of peace.  Major cities include Ur, Kish, Uruk, and Babylon.  Each city-state ruled itself, had it’s own gods/goddesses and king or priest king, and built walled cities as the city-states often went to war with one another. </a:t>
            </a:r>
          </a:p>
          <a:p>
            <a:pPr eaLnBrk="1" hangingPunct="1"/>
            <a:endParaRPr lang="en-US" altLang="en-US" smtClean="0"/>
          </a:p>
          <a:p>
            <a:pPr eaLnBrk="1" hangingPunct="1"/>
            <a:r>
              <a:rPr lang="en-US" altLang="en-US" smtClean="0"/>
              <a:t>They grew wheat, barley, dates, and other vegetables.  They raised cattle, donkeys, sheep, and goats.</a:t>
            </a:r>
          </a:p>
          <a:p>
            <a:pPr eaLnBrk="1" hangingPunct="1"/>
            <a:endParaRPr lang="en-US" altLang="en-US" smtClean="0"/>
          </a:p>
          <a:p>
            <a:pPr eaLnBrk="1" hangingPunct="1"/>
            <a:r>
              <a:rPr lang="en-US" alt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30275">
              <a:defRPr>
                <a:solidFill>
                  <a:schemeClr val="tx1"/>
                </a:solidFill>
                <a:latin typeface="Garamond" pitchFamily="18" charset="0"/>
              </a:defRPr>
            </a:lvl1pPr>
            <a:lvl2pPr marL="742950" indent="-285750" defTabSz="930275">
              <a:defRPr>
                <a:solidFill>
                  <a:schemeClr val="tx1"/>
                </a:solidFill>
                <a:latin typeface="Garamond" pitchFamily="18" charset="0"/>
              </a:defRPr>
            </a:lvl2pPr>
            <a:lvl3pPr marL="1143000" indent="-228600" defTabSz="930275">
              <a:defRPr>
                <a:solidFill>
                  <a:schemeClr val="tx1"/>
                </a:solidFill>
                <a:latin typeface="Garamond" pitchFamily="18" charset="0"/>
              </a:defRPr>
            </a:lvl3pPr>
            <a:lvl4pPr marL="1600200" indent="-228600" defTabSz="930275">
              <a:defRPr>
                <a:solidFill>
                  <a:schemeClr val="tx1"/>
                </a:solidFill>
                <a:latin typeface="Garamond" pitchFamily="18" charset="0"/>
              </a:defRPr>
            </a:lvl4pPr>
            <a:lvl5pPr marL="2057400" indent="-228600" defTabSz="930275">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6C736E6F-B0F2-4AD7-888B-0BF303895127}" type="slidenum">
              <a:rPr lang="en-US" altLang="en-US" smtClean="0">
                <a:latin typeface="Arial" charset="0"/>
              </a:rPr>
              <a:pPr/>
              <a:t>9</a:t>
            </a:fld>
            <a:endParaRPr lang="en-US" alt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The wrote on clay tablets to record trade activities.</a:t>
            </a:r>
          </a:p>
          <a:p>
            <a:pPr eaLnBrk="1" hangingPunct="1"/>
            <a:r>
              <a:rPr lang="en-US" altLang="en-US" smtClean="0"/>
              <a:t>http://www.artlex.com/ArtLex/m/mesopotamian.html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0275">
              <a:defRPr>
                <a:solidFill>
                  <a:schemeClr val="tx1"/>
                </a:solidFill>
                <a:latin typeface="Garamond" pitchFamily="18" charset="0"/>
              </a:defRPr>
            </a:lvl1pPr>
            <a:lvl2pPr marL="742950" indent="-285750" defTabSz="930275">
              <a:defRPr>
                <a:solidFill>
                  <a:schemeClr val="tx1"/>
                </a:solidFill>
                <a:latin typeface="Garamond" pitchFamily="18" charset="0"/>
              </a:defRPr>
            </a:lvl2pPr>
            <a:lvl3pPr marL="1143000" indent="-228600" defTabSz="930275">
              <a:defRPr>
                <a:solidFill>
                  <a:schemeClr val="tx1"/>
                </a:solidFill>
                <a:latin typeface="Garamond" pitchFamily="18" charset="0"/>
              </a:defRPr>
            </a:lvl3pPr>
            <a:lvl4pPr marL="1600200" indent="-228600" defTabSz="930275">
              <a:defRPr>
                <a:solidFill>
                  <a:schemeClr val="tx1"/>
                </a:solidFill>
                <a:latin typeface="Garamond" pitchFamily="18" charset="0"/>
              </a:defRPr>
            </a:lvl4pPr>
            <a:lvl5pPr marL="2057400" indent="-228600" defTabSz="930275">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7876C756-BF6F-449F-A3A3-E2B89EA37D91}" type="slidenum">
              <a:rPr lang="en-US" altLang="en-US" smtClean="0">
                <a:latin typeface="Arial" charset="0"/>
              </a:rPr>
              <a:pPr/>
              <a:t>10</a:t>
            </a:fld>
            <a:endParaRPr lang="en-US" altLang="en-US" smtClean="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smtClean="0"/>
              <a:t>http://www.artlex.com/ArtLex/m/mesopotamian.html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0275">
              <a:defRPr>
                <a:solidFill>
                  <a:schemeClr val="tx1"/>
                </a:solidFill>
                <a:latin typeface="Garamond" pitchFamily="18" charset="0"/>
              </a:defRPr>
            </a:lvl1pPr>
            <a:lvl2pPr marL="742950" indent="-285750" defTabSz="930275">
              <a:defRPr>
                <a:solidFill>
                  <a:schemeClr val="tx1"/>
                </a:solidFill>
                <a:latin typeface="Garamond" pitchFamily="18" charset="0"/>
              </a:defRPr>
            </a:lvl2pPr>
            <a:lvl3pPr marL="1143000" indent="-228600" defTabSz="930275">
              <a:defRPr>
                <a:solidFill>
                  <a:schemeClr val="tx1"/>
                </a:solidFill>
                <a:latin typeface="Garamond" pitchFamily="18" charset="0"/>
              </a:defRPr>
            </a:lvl3pPr>
            <a:lvl4pPr marL="1600200" indent="-228600" defTabSz="930275">
              <a:defRPr>
                <a:solidFill>
                  <a:schemeClr val="tx1"/>
                </a:solidFill>
                <a:latin typeface="Garamond" pitchFamily="18" charset="0"/>
              </a:defRPr>
            </a:lvl4pPr>
            <a:lvl5pPr marL="2057400" indent="-228600" defTabSz="930275">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469CA2B7-B5DC-4F87-A18B-10DC86794EA0}" type="slidenum">
              <a:rPr lang="en-US" altLang="en-US" smtClean="0">
                <a:latin typeface="Arial" charset="0"/>
              </a:rPr>
              <a:pPr/>
              <a:t>11</a:t>
            </a:fld>
            <a:endParaRPr lang="en-US" altLang="en-US" smtClean="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t>http://www.nlcs.k12.in.us/oljrhi/brown/mesopotamia/meso.htm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0275">
              <a:defRPr>
                <a:solidFill>
                  <a:schemeClr val="tx1"/>
                </a:solidFill>
                <a:latin typeface="Garamond" pitchFamily="18" charset="0"/>
              </a:defRPr>
            </a:lvl1pPr>
            <a:lvl2pPr marL="742950" indent="-285750" defTabSz="930275">
              <a:defRPr>
                <a:solidFill>
                  <a:schemeClr val="tx1"/>
                </a:solidFill>
                <a:latin typeface="Garamond" pitchFamily="18" charset="0"/>
              </a:defRPr>
            </a:lvl2pPr>
            <a:lvl3pPr marL="1143000" indent="-228600" defTabSz="930275">
              <a:defRPr>
                <a:solidFill>
                  <a:schemeClr val="tx1"/>
                </a:solidFill>
                <a:latin typeface="Garamond" pitchFamily="18" charset="0"/>
              </a:defRPr>
            </a:lvl3pPr>
            <a:lvl4pPr marL="1600200" indent="-228600" defTabSz="930275">
              <a:defRPr>
                <a:solidFill>
                  <a:schemeClr val="tx1"/>
                </a:solidFill>
                <a:latin typeface="Garamond" pitchFamily="18" charset="0"/>
              </a:defRPr>
            </a:lvl4pPr>
            <a:lvl5pPr marL="2057400" indent="-228600" defTabSz="930275">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868E2463-1FFE-4141-B234-7D9A5BD20C97}" type="slidenum">
              <a:rPr lang="en-US" altLang="en-US" smtClean="0">
                <a:latin typeface="Arial" charset="0"/>
              </a:rPr>
              <a:pPr/>
              <a:t>12</a:t>
            </a:fld>
            <a:endParaRPr lang="en-US" altLang="en-US" smtClean="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smtClean="0"/>
              <a:t>http://www.utexas.edu/courses/classicalarch/images2/mapane.jpg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0275">
              <a:defRPr>
                <a:solidFill>
                  <a:schemeClr val="tx1"/>
                </a:solidFill>
                <a:latin typeface="Garamond" pitchFamily="18" charset="0"/>
              </a:defRPr>
            </a:lvl1pPr>
            <a:lvl2pPr marL="742950" indent="-285750" defTabSz="930275">
              <a:defRPr>
                <a:solidFill>
                  <a:schemeClr val="tx1"/>
                </a:solidFill>
                <a:latin typeface="Garamond" pitchFamily="18" charset="0"/>
              </a:defRPr>
            </a:lvl2pPr>
            <a:lvl3pPr marL="1143000" indent="-228600" defTabSz="930275">
              <a:defRPr>
                <a:solidFill>
                  <a:schemeClr val="tx1"/>
                </a:solidFill>
                <a:latin typeface="Garamond" pitchFamily="18" charset="0"/>
              </a:defRPr>
            </a:lvl3pPr>
            <a:lvl4pPr marL="1600200" indent="-228600" defTabSz="930275">
              <a:defRPr>
                <a:solidFill>
                  <a:schemeClr val="tx1"/>
                </a:solidFill>
                <a:latin typeface="Garamond" pitchFamily="18" charset="0"/>
              </a:defRPr>
            </a:lvl4pPr>
            <a:lvl5pPr marL="2057400" indent="-228600" defTabSz="930275">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CFEB6B83-F44C-4692-97A0-82F0E4F4B712}" type="slidenum">
              <a:rPr lang="en-US" altLang="en-US" smtClean="0">
                <a:latin typeface="Arial" charset="0"/>
              </a:rPr>
              <a:pPr/>
              <a:t>14</a:t>
            </a:fld>
            <a:endParaRPr lang="en-US" altLang="en-US"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t>http://www.atlastours.net/iraq/ur.html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0275">
              <a:defRPr>
                <a:solidFill>
                  <a:schemeClr val="tx1"/>
                </a:solidFill>
                <a:latin typeface="Garamond" pitchFamily="18" charset="0"/>
              </a:defRPr>
            </a:lvl1pPr>
            <a:lvl2pPr marL="742950" indent="-285750" defTabSz="930275">
              <a:defRPr>
                <a:solidFill>
                  <a:schemeClr val="tx1"/>
                </a:solidFill>
                <a:latin typeface="Garamond" pitchFamily="18" charset="0"/>
              </a:defRPr>
            </a:lvl2pPr>
            <a:lvl3pPr marL="1143000" indent="-228600" defTabSz="930275">
              <a:defRPr>
                <a:solidFill>
                  <a:schemeClr val="tx1"/>
                </a:solidFill>
                <a:latin typeface="Garamond" pitchFamily="18" charset="0"/>
              </a:defRPr>
            </a:lvl3pPr>
            <a:lvl4pPr marL="1600200" indent="-228600" defTabSz="930275">
              <a:defRPr>
                <a:solidFill>
                  <a:schemeClr val="tx1"/>
                </a:solidFill>
                <a:latin typeface="Garamond" pitchFamily="18" charset="0"/>
              </a:defRPr>
            </a:lvl4pPr>
            <a:lvl5pPr marL="2057400" indent="-228600" defTabSz="930275">
              <a:defRPr>
                <a:solidFill>
                  <a:schemeClr val="tx1"/>
                </a:solidFill>
                <a:latin typeface="Garamond" pitchFamily="18" charset="0"/>
              </a:defRPr>
            </a:lvl5pPr>
            <a:lvl6pPr marL="2514600" indent="-228600" defTabSz="930275" eaLnBrk="0" fontAlgn="base" hangingPunct="0">
              <a:spcBef>
                <a:spcPct val="0"/>
              </a:spcBef>
              <a:spcAft>
                <a:spcPct val="0"/>
              </a:spcAft>
              <a:defRPr>
                <a:solidFill>
                  <a:schemeClr val="tx1"/>
                </a:solidFill>
                <a:latin typeface="Garamond" pitchFamily="18" charset="0"/>
              </a:defRPr>
            </a:lvl6pPr>
            <a:lvl7pPr marL="2971800" indent="-228600" defTabSz="930275" eaLnBrk="0" fontAlgn="base" hangingPunct="0">
              <a:spcBef>
                <a:spcPct val="0"/>
              </a:spcBef>
              <a:spcAft>
                <a:spcPct val="0"/>
              </a:spcAft>
              <a:defRPr>
                <a:solidFill>
                  <a:schemeClr val="tx1"/>
                </a:solidFill>
                <a:latin typeface="Garamond" pitchFamily="18" charset="0"/>
              </a:defRPr>
            </a:lvl7pPr>
            <a:lvl8pPr marL="3429000" indent="-228600" defTabSz="930275" eaLnBrk="0" fontAlgn="base" hangingPunct="0">
              <a:spcBef>
                <a:spcPct val="0"/>
              </a:spcBef>
              <a:spcAft>
                <a:spcPct val="0"/>
              </a:spcAft>
              <a:defRPr>
                <a:solidFill>
                  <a:schemeClr val="tx1"/>
                </a:solidFill>
                <a:latin typeface="Garamond" pitchFamily="18" charset="0"/>
              </a:defRPr>
            </a:lvl8pPr>
            <a:lvl9pPr marL="3886200" indent="-228600" defTabSz="930275" eaLnBrk="0" fontAlgn="base" hangingPunct="0">
              <a:spcBef>
                <a:spcPct val="0"/>
              </a:spcBef>
              <a:spcAft>
                <a:spcPct val="0"/>
              </a:spcAft>
              <a:defRPr>
                <a:solidFill>
                  <a:schemeClr val="tx1"/>
                </a:solidFill>
                <a:latin typeface="Garamond" pitchFamily="18" charset="0"/>
              </a:defRPr>
            </a:lvl9pPr>
          </a:lstStyle>
          <a:p>
            <a:fld id="{8707CFC7-2D98-460C-9229-85C0812BA3C1}" type="slidenum">
              <a:rPr lang="en-US" altLang="en-US" smtClean="0">
                <a:latin typeface="Arial" charset="0"/>
              </a:rPr>
              <a:pPr/>
              <a:t>15</a:t>
            </a:fld>
            <a:endParaRPr lang="en-US" altLang="en-US" smtClean="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smtClean="0"/>
              <a:t>http://www.iranian.com/History/2005/March/Gutians/Images/gutians_sumer_ziggurat1a.jpg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F4EF764-5214-4328-ACFE-3E8C2D706F91}" type="slidenum">
              <a:rPr lang="en-US"/>
              <a:pPr>
                <a:defRPr/>
              </a:pPr>
              <a:t>‹#›</a:t>
            </a:fld>
            <a:endParaRPr lang="en-US"/>
          </a:p>
        </p:txBody>
      </p:sp>
    </p:spTree>
    <p:extLst>
      <p:ext uri="{BB962C8B-B14F-4D97-AF65-F5344CB8AC3E}">
        <p14:creationId xmlns:p14="http://schemas.microsoft.com/office/powerpoint/2010/main" val="257057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99BE6A7-8DCE-4052-9237-6697E09C9B2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919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61C58C3-F776-4C54-A752-035FD16A6B6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247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3ADC77F-DA99-4585-A144-70C6FD5B1D9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7683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B985E4C-06AF-426F-B27E-C350CD4153B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3602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F7F9024-B729-4433-B315-65EB5D003AE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4387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74D1B9E-1BAC-476B-AE7F-B3DF074C9CB3}"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763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5D787456-CBEC-40CC-B2B3-4BAF843930AD}"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077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4FFAB4C2-F132-4638-A341-80C65A6F19C1}"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498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4952F09-3EE9-4D59-B8B9-7C99C766EAF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0435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335D4DB-E185-46B6-8791-BE3C851E845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306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A85AE17-EBFA-4FCB-B563-648DD608404C}"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0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0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410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mesopotamia.lib.uchicago.edu/interactives/pulltoy.html"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esopotamia.co.uk/ziggurats/index.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mesopotamia.lib.uchicago.edu/interactives/hammurabi.html"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OZ8qOZURfiI&amp;list=PLFA20A15BF7B4B8F5"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learner.org/interactives/collapse/mesopotamia.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eduplace.com/kids/socsci/ca/books/bkf3/imaps/AC_03_079_mesopotamia/AC_03_079_mesopotamia.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kids.nationalgeographic.com/explore/countries/iraq/#iraq-man-on-steps.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glencoe.com/sites/common_assets/socialstudies/in_motion_08/jat/p_128.swf"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mesopotamia.lib.uchicago.edu/interactives/tablet.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mtClean="0"/>
              <a:t>WHN – Writing Prompt</a:t>
            </a:r>
          </a:p>
        </p:txBody>
      </p:sp>
      <p:sp>
        <p:nvSpPr>
          <p:cNvPr id="52227" name="Rectangle 3"/>
          <p:cNvSpPr>
            <a:spLocks noGrp="1" noChangeArrowheads="1"/>
          </p:cNvSpPr>
          <p:nvPr>
            <p:ph type="body" idx="1"/>
          </p:nvPr>
        </p:nvSpPr>
        <p:spPr>
          <a:xfrm>
            <a:off x="457200" y="2286000"/>
            <a:ext cx="8229600" cy="3840163"/>
          </a:xfrm>
        </p:spPr>
        <p:txBody>
          <a:bodyPr/>
          <a:lstStyle/>
          <a:p>
            <a:pPr eaLnBrk="1" hangingPunct="1">
              <a:lnSpc>
                <a:spcPct val="90000"/>
              </a:lnSpc>
              <a:buFont typeface="Wingdings" pitchFamily="2" charset="2"/>
              <a:buNone/>
              <a:defRPr/>
            </a:pPr>
            <a:r>
              <a:rPr lang="en-US" sz="4400" u="sng" smtClean="0"/>
              <a:t>Write at least 4 sentences.</a:t>
            </a:r>
          </a:p>
          <a:p>
            <a:pPr eaLnBrk="1" hangingPunct="1">
              <a:lnSpc>
                <a:spcPct val="90000"/>
              </a:lnSpc>
              <a:buFont typeface="Wingdings" pitchFamily="2" charset="2"/>
              <a:buNone/>
              <a:defRPr/>
            </a:pPr>
            <a:endParaRPr lang="en-US" sz="4400" u="sng" smtClean="0"/>
          </a:p>
          <a:p>
            <a:pPr eaLnBrk="1" hangingPunct="1">
              <a:lnSpc>
                <a:spcPct val="90000"/>
              </a:lnSpc>
              <a:buFont typeface="Wingdings" pitchFamily="2" charset="2"/>
              <a:buNone/>
              <a:defRPr/>
            </a:pPr>
            <a:endParaRPr lang="en-US" sz="4400" smtClean="0"/>
          </a:p>
          <a:p>
            <a:pPr eaLnBrk="1" hangingPunct="1">
              <a:lnSpc>
                <a:spcPct val="90000"/>
              </a:lnSpc>
              <a:buFont typeface="Wingdings" pitchFamily="2" charset="2"/>
              <a:buNone/>
              <a:defRPr/>
            </a:pPr>
            <a:r>
              <a:rPr lang="en-US" sz="4400" b="1" i="1" smtClean="0">
                <a:latin typeface="Gill Sans MT" pitchFamily="34" charset="0"/>
              </a:rPr>
              <a:t>What would life be like if there were no laws or rules?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76200" y="0"/>
            <a:ext cx="8915400" cy="2743200"/>
          </a:xfrm>
        </p:spPr>
        <p:txBody>
          <a:bodyPr/>
          <a:lstStyle/>
          <a:p>
            <a:pPr algn="l" eaLnBrk="1" hangingPunct="1">
              <a:defRPr/>
            </a:pPr>
            <a:r>
              <a:rPr lang="en-US" sz="2000" dirty="0" smtClean="0"/>
              <a:t>“The statues found at the Abu Temple in Tell </a:t>
            </a:r>
            <a:r>
              <a:rPr lang="en-US" sz="2000" dirty="0" err="1" smtClean="0"/>
              <a:t>Asmar</a:t>
            </a:r>
            <a:r>
              <a:rPr lang="en-US" sz="2000" dirty="0" smtClean="0"/>
              <a:t> from c. 2700 BCE are fine examples of the way Sumerian sculpture is typically based on cones and cylinders — arms and legs like pipes, skirts smooth and round, flaring out at their bottoms. Faces are dominated by very large eyes; but, for reasons we might take for granted, artists of many cultures have placed emphasis on eyes. The sizes of entire figures were also determined by a hieratic imaging system — the most important people were made the tallest.  In the same vein, a beard on a figure signified a man in a powerful position.”</a:t>
            </a:r>
            <a:r>
              <a:rPr lang="en-US" sz="4000" dirty="0" smtClean="0"/>
              <a:t> </a:t>
            </a:r>
          </a:p>
        </p:txBody>
      </p:sp>
      <p:pic>
        <p:nvPicPr>
          <p:cNvPr id="11267" name="Picture 4" descr="mesopot_sumer_asmarfigs_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43200"/>
            <a:ext cx="2819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mesopot_eyes_wo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48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mesopot_eyes_m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743200"/>
            <a:ext cx="2514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a:hlinkClick r:id="rId6"/>
          </p:cNvPr>
          <p:cNvSpPr>
            <a:spLocks noChangeArrowheads="1"/>
          </p:cNvSpPr>
          <p:nvPr/>
        </p:nvSpPr>
        <p:spPr bwMode="auto">
          <a:xfrm>
            <a:off x="3276600" y="5867400"/>
            <a:ext cx="3090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b="1">
                <a:hlinkClick r:id="rId6"/>
              </a:rPr>
              <a:t>Ancient Pull Toy</a:t>
            </a:r>
            <a:endParaRPr lang="en-US" altLang="en-US"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57200" y="274638"/>
            <a:ext cx="7848600" cy="3535362"/>
          </a:xfrm>
        </p:spPr>
        <p:txBody>
          <a:bodyPr/>
          <a:lstStyle/>
          <a:p>
            <a:pPr eaLnBrk="1" hangingPunct="1">
              <a:defRPr/>
            </a:pPr>
            <a:r>
              <a:rPr lang="en-US" sz="2400" smtClean="0"/>
              <a:t>The Sumerians used cylinder seals carved out of stone as identification. In order to identify themselves, a Sumerian would roll his cylinder seal across a wet clay tablet making an imprint, which when baked by the sun or through a kiln, would become permanent. </a:t>
            </a:r>
            <a:br>
              <a:rPr lang="en-US" sz="2400" smtClean="0"/>
            </a:br>
            <a:r>
              <a:rPr lang="en-US" sz="2400" smtClean="0"/>
              <a:t/>
            </a:r>
            <a:br>
              <a:rPr lang="en-US" sz="2400" smtClean="0"/>
            </a:br>
            <a:r>
              <a:rPr lang="en-US" sz="2400" smtClean="0"/>
              <a:t> Think of it as an ancient signature!</a:t>
            </a:r>
            <a:r>
              <a:rPr lang="en-US" smtClean="0"/>
              <a:t> </a:t>
            </a:r>
          </a:p>
        </p:txBody>
      </p:sp>
      <p:pic>
        <p:nvPicPr>
          <p:cNvPr id="12291" name="Picture 4" descr="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Fertile Cresc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810000" y="0"/>
            <a:ext cx="5334000" cy="1143000"/>
          </a:xfrm>
        </p:spPr>
        <p:txBody>
          <a:bodyPr/>
          <a:lstStyle/>
          <a:p>
            <a:pPr eaLnBrk="1" hangingPunct="1">
              <a:defRPr/>
            </a:pPr>
            <a:r>
              <a:rPr lang="en-US" smtClean="0"/>
              <a:t>Sargon</a:t>
            </a:r>
          </a:p>
        </p:txBody>
      </p:sp>
      <p:sp>
        <p:nvSpPr>
          <p:cNvPr id="44035" name="Rectangle 3"/>
          <p:cNvSpPr>
            <a:spLocks noGrp="1" noChangeArrowheads="1"/>
          </p:cNvSpPr>
          <p:nvPr>
            <p:ph type="body" idx="1"/>
          </p:nvPr>
        </p:nvSpPr>
        <p:spPr>
          <a:xfrm>
            <a:off x="0" y="3886200"/>
            <a:ext cx="5181600" cy="2819400"/>
          </a:xfrm>
        </p:spPr>
        <p:txBody>
          <a:bodyPr/>
          <a:lstStyle/>
          <a:p>
            <a:pPr eaLnBrk="1" hangingPunct="1">
              <a:lnSpc>
                <a:spcPct val="80000"/>
              </a:lnSpc>
              <a:defRPr/>
            </a:pPr>
            <a:r>
              <a:rPr lang="en-US" sz="2400" smtClean="0"/>
              <a:t>Ruler of Kish</a:t>
            </a:r>
          </a:p>
          <a:p>
            <a:pPr eaLnBrk="1" hangingPunct="1">
              <a:lnSpc>
                <a:spcPct val="80000"/>
              </a:lnSpc>
              <a:buFont typeface="Wingdings" pitchFamily="2" charset="2"/>
              <a:buNone/>
              <a:defRPr/>
            </a:pPr>
            <a:endParaRPr lang="en-US" sz="2400" smtClean="0"/>
          </a:p>
          <a:p>
            <a:pPr eaLnBrk="1" hangingPunct="1">
              <a:lnSpc>
                <a:spcPct val="80000"/>
              </a:lnSpc>
              <a:defRPr/>
            </a:pPr>
            <a:r>
              <a:rPr lang="en-US" sz="2400" smtClean="0"/>
              <a:t>C. 2300 B.C. – 2100 B.C.</a:t>
            </a:r>
          </a:p>
          <a:p>
            <a:pPr lvl="1" eaLnBrk="1" hangingPunct="1">
              <a:lnSpc>
                <a:spcPct val="80000"/>
              </a:lnSpc>
              <a:defRPr/>
            </a:pPr>
            <a:r>
              <a:rPr lang="en-US" sz="2000" smtClean="0"/>
              <a:t>Conquered Sumerian cities </a:t>
            </a:r>
          </a:p>
          <a:p>
            <a:pPr lvl="1" eaLnBrk="1" hangingPunct="1">
              <a:lnSpc>
                <a:spcPct val="80000"/>
              </a:lnSpc>
              <a:defRPr/>
            </a:pPr>
            <a:r>
              <a:rPr lang="en-US" sz="2000" smtClean="0"/>
              <a:t>Created world’s first empire</a:t>
            </a:r>
          </a:p>
          <a:p>
            <a:pPr lvl="1" eaLnBrk="1" hangingPunct="1">
              <a:lnSpc>
                <a:spcPct val="80000"/>
              </a:lnSpc>
              <a:buFont typeface="Wingdings" pitchFamily="2" charset="2"/>
              <a:buNone/>
              <a:defRPr/>
            </a:pPr>
            <a:endParaRPr lang="en-US" sz="2000" smtClean="0"/>
          </a:p>
          <a:p>
            <a:pPr eaLnBrk="1" hangingPunct="1">
              <a:lnSpc>
                <a:spcPct val="80000"/>
              </a:lnSpc>
              <a:defRPr/>
            </a:pPr>
            <a:r>
              <a:rPr lang="en-US" sz="2400" smtClean="0"/>
              <a:t>C. 2100 – Ur controlled Sumer</a:t>
            </a:r>
          </a:p>
          <a:p>
            <a:pPr eaLnBrk="1" hangingPunct="1">
              <a:lnSpc>
                <a:spcPct val="80000"/>
              </a:lnSpc>
              <a:buFont typeface="Wingdings" pitchFamily="2" charset="2"/>
              <a:buNone/>
              <a:defRPr/>
            </a:pPr>
            <a:r>
              <a:rPr lang="en-US" sz="2400" smtClean="0"/>
              <a:t> </a:t>
            </a:r>
          </a:p>
        </p:txBody>
      </p:sp>
      <p:pic>
        <p:nvPicPr>
          <p:cNvPr id="14340" name="Picture 5" descr="sargon-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2582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work_2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7800"/>
            <a:ext cx="42672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152400" y="304800"/>
            <a:ext cx="8839200" cy="1143000"/>
          </a:xfrm>
        </p:spPr>
        <p:txBody>
          <a:bodyPr/>
          <a:lstStyle/>
          <a:p>
            <a:pPr algn="l" eaLnBrk="1" hangingPunct="1">
              <a:defRPr/>
            </a:pPr>
            <a:r>
              <a:rPr lang="en-US" sz="2000" smtClean="0"/>
              <a:t>“Ur was the principal center of worship of the Sumerian moon god Nanna and of his Babylonian equivalent Sin. The massive and impressive ziggurat of this deity, one of the best preserved in Iraq, and one of the most famous historical monuments in the World, stands about 21 m above the desert.”</a:t>
            </a:r>
          </a:p>
        </p:txBody>
      </p:sp>
      <p:pic>
        <p:nvPicPr>
          <p:cNvPr id="15363" name="Picture 4" descr="ur_ziggu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95463"/>
            <a:ext cx="9144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gutians_sumer_ziggurat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Ziggurat at 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p:cNvSpPr txBox="1">
            <a:spLocks noChangeArrowheads="1"/>
          </p:cNvSpPr>
          <p:nvPr/>
        </p:nvSpPr>
        <p:spPr bwMode="auto">
          <a:xfrm>
            <a:off x="1143000" y="4572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50000"/>
              </a:spcBef>
              <a:buClrTx/>
              <a:buSzTx/>
              <a:buFontTx/>
              <a:buNone/>
            </a:pPr>
            <a:r>
              <a:rPr lang="en-US" altLang="en-US" sz="2400" b="1">
                <a:hlinkClick r:id="rId4"/>
              </a:rPr>
              <a:t>Explore and Learn More About Ziggurats</a:t>
            </a:r>
            <a:endParaRPr lang="en-US" altLang="en-US" sz="24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457200" y="0"/>
            <a:ext cx="8229600" cy="1143000"/>
          </a:xfrm>
        </p:spPr>
        <p:txBody>
          <a:bodyPr/>
          <a:lstStyle/>
          <a:p>
            <a:pPr eaLnBrk="1" hangingPunct="1">
              <a:defRPr/>
            </a:pPr>
            <a:r>
              <a:rPr lang="en-US" smtClean="0"/>
              <a:t>King Hammurabi and His Laws</a:t>
            </a:r>
            <a:br>
              <a:rPr lang="en-US" smtClean="0"/>
            </a:br>
            <a:r>
              <a:rPr lang="en-US" sz="1800" smtClean="0"/>
              <a:t>From the Peace Resource Center</a:t>
            </a:r>
          </a:p>
        </p:txBody>
      </p:sp>
      <p:sp>
        <p:nvSpPr>
          <p:cNvPr id="49155" name="Rectangle 3"/>
          <p:cNvSpPr>
            <a:spLocks noGrp="1" noChangeArrowheads="1"/>
          </p:cNvSpPr>
          <p:nvPr>
            <p:ph type="body" idx="1"/>
          </p:nvPr>
        </p:nvSpPr>
        <p:spPr>
          <a:xfrm>
            <a:off x="0" y="1219200"/>
            <a:ext cx="9144000" cy="5638800"/>
          </a:xfrm>
        </p:spPr>
        <p:txBody>
          <a:bodyPr/>
          <a:lstStyle/>
          <a:p>
            <a:pPr eaLnBrk="1" hangingPunct="1">
              <a:lnSpc>
                <a:spcPct val="80000"/>
              </a:lnSpc>
              <a:buFont typeface="Wingdings" pitchFamily="2" charset="2"/>
              <a:buNone/>
              <a:defRPr/>
            </a:pPr>
            <a:r>
              <a:rPr lang="en-US" sz="1600" u="sng" smtClean="0">
                <a:latin typeface="Gill Sans MT" pitchFamily="34" charset="0"/>
              </a:rPr>
              <a:t>The Code of Hammurabi - c. 1750 B.CE.</a:t>
            </a:r>
            <a:r>
              <a:rPr lang="en-US" sz="1600" smtClean="0">
                <a:latin typeface="Gill Sans MT" pitchFamily="34" charset="0"/>
              </a:rPr>
              <a:t/>
            </a:r>
            <a:br>
              <a:rPr lang="en-US" sz="1600" smtClean="0">
                <a:latin typeface="Gill Sans MT" pitchFamily="34" charset="0"/>
              </a:rPr>
            </a:br>
            <a:endParaRPr lang="en-US" sz="1600" smtClean="0">
              <a:latin typeface="Gill Sans MT" pitchFamily="34" charset="0"/>
            </a:endParaRPr>
          </a:p>
          <a:p>
            <a:pPr eaLnBrk="1" hangingPunct="1">
              <a:lnSpc>
                <a:spcPct val="80000"/>
              </a:lnSpc>
              <a:defRPr/>
            </a:pPr>
            <a:r>
              <a:rPr lang="en-US" sz="2000" smtClean="0">
                <a:latin typeface="Gill Sans MT" pitchFamily="34" charset="0"/>
              </a:rPr>
              <a:t>Ruler of Babylonia (one of several rival Mesopotamian kingdoms)</a:t>
            </a:r>
          </a:p>
          <a:p>
            <a:pPr eaLnBrk="1" hangingPunct="1">
              <a:lnSpc>
                <a:spcPct val="80000"/>
              </a:lnSpc>
              <a:buFont typeface="Wingdings" pitchFamily="2" charset="2"/>
              <a:buNone/>
              <a:defRPr/>
            </a:pPr>
            <a:endParaRPr lang="en-US" sz="2000" smtClean="0">
              <a:latin typeface="Gill Sans MT" pitchFamily="34" charset="0"/>
            </a:endParaRPr>
          </a:p>
          <a:p>
            <a:pPr eaLnBrk="1" hangingPunct="1">
              <a:lnSpc>
                <a:spcPct val="80000"/>
              </a:lnSpc>
              <a:defRPr/>
            </a:pPr>
            <a:r>
              <a:rPr lang="en-US" sz="2000" smtClean="0">
                <a:latin typeface="Gill Sans MT" pitchFamily="34" charset="0"/>
              </a:rPr>
              <a:t>His reign marked a golden age of Semitic culture</a:t>
            </a:r>
          </a:p>
          <a:p>
            <a:pPr eaLnBrk="1" hangingPunct="1">
              <a:lnSpc>
                <a:spcPct val="80000"/>
              </a:lnSpc>
              <a:defRPr/>
            </a:pPr>
            <a:endParaRPr lang="en-US" sz="2000" smtClean="0">
              <a:latin typeface="Gill Sans MT" pitchFamily="34" charset="0"/>
            </a:endParaRPr>
          </a:p>
          <a:p>
            <a:pPr eaLnBrk="1" hangingPunct="1">
              <a:lnSpc>
                <a:spcPct val="80000"/>
              </a:lnSpc>
              <a:defRPr/>
            </a:pPr>
            <a:r>
              <a:rPr lang="en-US" sz="2000" smtClean="0">
                <a:latin typeface="Gill Sans MT" pitchFamily="34" charset="0"/>
              </a:rPr>
              <a:t>Conquered other Mesopotamian kingdoms</a:t>
            </a:r>
          </a:p>
          <a:p>
            <a:pPr eaLnBrk="1" hangingPunct="1">
              <a:lnSpc>
                <a:spcPct val="80000"/>
              </a:lnSpc>
              <a:defRPr/>
            </a:pPr>
            <a:endParaRPr lang="en-US" sz="2000" smtClean="0">
              <a:latin typeface="Gill Sans MT" pitchFamily="34" charset="0"/>
            </a:endParaRPr>
          </a:p>
          <a:p>
            <a:pPr eaLnBrk="1" hangingPunct="1">
              <a:lnSpc>
                <a:spcPct val="80000"/>
              </a:lnSpc>
              <a:defRPr/>
            </a:pPr>
            <a:r>
              <a:rPr lang="en-US" sz="2000" smtClean="0">
                <a:latin typeface="Gill Sans MT" pitchFamily="34" charset="0"/>
              </a:rPr>
              <a:t>Issued a law code to “establish justice throughout Mesopotamia”</a:t>
            </a:r>
          </a:p>
          <a:p>
            <a:pPr eaLnBrk="1" hangingPunct="1">
              <a:lnSpc>
                <a:spcPct val="80000"/>
              </a:lnSpc>
              <a:defRPr/>
            </a:pPr>
            <a:endParaRPr lang="en-US" sz="2000" smtClean="0">
              <a:latin typeface="Gill Sans MT" pitchFamily="34" charset="0"/>
            </a:endParaRPr>
          </a:p>
          <a:p>
            <a:pPr eaLnBrk="1" hangingPunct="1">
              <a:lnSpc>
                <a:spcPct val="80000"/>
              </a:lnSpc>
              <a:defRPr/>
            </a:pPr>
            <a:r>
              <a:rPr lang="en-US" sz="2000" smtClean="0">
                <a:latin typeface="Gill Sans MT" pitchFamily="34" charset="0"/>
              </a:rPr>
              <a:t>Clay tablet records – scrupulous, able administrator</a:t>
            </a:r>
          </a:p>
          <a:p>
            <a:pPr eaLnBrk="1" hangingPunct="1">
              <a:lnSpc>
                <a:spcPct val="80000"/>
              </a:lnSpc>
              <a:defRPr/>
            </a:pPr>
            <a:endParaRPr lang="en-US" sz="2000" smtClean="0">
              <a:latin typeface="Gill Sans MT" pitchFamily="34" charset="0"/>
            </a:endParaRPr>
          </a:p>
          <a:p>
            <a:pPr eaLnBrk="1" hangingPunct="1">
              <a:lnSpc>
                <a:spcPct val="80000"/>
              </a:lnSpc>
              <a:defRPr/>
            </a:pPr>
            <a:r>
              <a:rPr lang="en-US" sz="2000" smtClean="0">
                <a:latin typeface="Gill Sans MT" pitchFamily="34" charset="0"/>
              </a:rPr>
              <a:t>Law code influenced civilizations for centuries</a:t>
            </a:r>
          </a:p>
          <a:p>
            <a:pPr eaLnBrk="1" hangingPunct="1">
              <a:lnSpc>
                <a:spcPct val="80000"/>
              </a:lnSpc>
              <a:defRPr/>
            </a:pPr>
            <a:endParaRPr lang="en-US" sz="2000" smtClean="0">
              <a:latin typeface="Gill Sans MT" pitchFamily="34" charset="0"/>
            </a:endParaRPr>
          </a:p>
          <a:p>
            <a:pPr eaLnBrk="1" hangingPunct="1">
              <a:lnSpc>
                <a:spcPct val="80000"/>
              </a:lnSpc>
              <a:defRPr/>
            </a:pPr>
            <a:r>
              <a:rPr lang="en-US" sz="2000" smtClean="0">
                <a:latin typeface="Gill Sans MT" pitchFamily="34" charset="0"/>
              </a:rPr>
              <a:t>Dealt with trade, labor, property, family, slavery</a:t>
            </a:r>
          </a:p>
          <a:p>
            <a:pPr eaLnBrk="1" hangingPunct="1">
              <a:lnSpc>
                <a:spcPct val="80000"/>
              </a:lnSpc>
              <a:defRPr/>
            </a:pPr>
            <a:endParaRPr lang="en-US" sz="2000" smtClean="0">
              <a:latin typeface="Gill Sans MT" pitchFamily="34" charset="0"/>
            </a:endParaRPr>
          </a:p>
          <a:p>
            <a:pPr eaLnBrk="1" hangingPunct="1">
              <a:lnSpc>
                <a:spcPct val="80000"/>
              </a:lnSpc>
              <a:defRPr/>
            </a:pPr>
            <a:r>
              <a:rPr lang="en-US" sz="2000" smtClean="0">
                <a:latin typeface="Gill Sans MT" pitchFamily="34" charset="0"/>
              </a:rPr>
              <a:t>“eye for an eye, tooth for a tooth”</a:t>
            </a:r>
          </a:p>
          <a:p>
            <a:pPr eaLnBrk="1" hangingPunct="1">
              <a:lnSpc>
                <a:spcPct val="80000"/>
              </a:lnSpc>
              <a:defRPr/>
            </a:pPr>
            <a:endParaRPr lang="en-US" sz="2000" smtClean="0">
              <a:latin typeface="Gill Sans MT" pitchFamily="34" charset="0"/>
            </a:endParaRPr>
          </a:p>
          <a:p>
            <a:pPr eaLnBrk="1" hangingPunct="1">
              <a:lnSpc>
                <a:spcPct val="80000"/>
              </a:lnSpc>
              <a:defRPr/>
            </a:pPr>
            <a:r>
              <a:rPr lang="en-US" sz="2000" smtClean="0">
                <a:latin typeface="Gill Sans MT" pitchFamily="34" charset="0"/>
              </a:rPr>
              <a:t>Stone column discovered in Iran in 1901 (now in Paris) </a:t>
            </a:r>
            <a:r>
              <a:rPr lang="en-US" sz="1200" smtClean="0">
                <a:latin typeface="Goudy Old Style" pitchFamily="18"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457200" y="76200"/>
            <a:ext cx="8229600" cy="1143000"/>
          </a:xfrm>
        </p:spPr>
        <p:txBody>
          <a:bodyPr/>
          <a:lstStyle/>
          <a:p>
            <a:pPr eaLnBrk="1" hangingPunct="1">
              <a:defRPr/>
            </a:pPr>
            <a:r>
              <a:rPr lang="en-US" smtClean="0"/>
              <a:t>Hammurabi’s Code of Laws</a:t>
            </a:r>
          </a:p>
        </p:txBody>
      </p:sp>
      <p:pic>
        <p:nvPicPr>
          <p:cNvPr id="19459" name="Picture 6" descr="Hammurabi -top of 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124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descr="hammurb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505200"/>
            <a:ext cx="2590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codeofh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219200"/>
            <a:ext cx="2895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9"/>
          <p:cNvSpPr>
            <a:spLocks noChangeArrowheads="1"/>
          </p:cNvSpPr>
          <p:nvPr/>
        </p:nvSpPr>
        <p:spPr bwMode="auto">
          <a:xfrm rot="1069483">
            <a:off x="5845175" y="1828800"/>
            <a:ext cx="329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2400" b="1">
                <a:hlinkClick r:id="rId6"/>
              </a:rPr>
              <a:t>Hammurabi Interactive</a:t>
            </a:r>
            <a:r>
              <a:rPr lang="en-US" altLang="en-US" sz="1800">
                <a:hlinkClick r:id="rId6"/>
              </a:rPr>
              <a:t> </a:t>
            </a:r>
            <a:endParaRPr lang="en-US" altLang="en-US" sz="1800"/>
          </a:p>
        </p:txBody>
      </p:sp>
      <p:sp>
        <p:nvSpPr>
          <p:cNvPr id="19463" name="Text Box 10"/>
          <p:cNvSpPr txBox="1">
            <a:spLocks noChangeArrowheads="1"/>
          </p:cNvSpPr>
          <p:nvPr/>
        </p:nvSpPr>
        <p:spPr bwMode="auto">
          <a:xfrm>
            <a:off x="0" y="5638800"/>
            <a:ext cx="3352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50000"/>
              </a:spcBef>
              <a:buClrTx/>
              <a:buSzTx/>
              <a:buFontTx/>
              <a:buChar char="•"/>
            </a:pPr>
            <a:r>
              <a:rPr lang="en-US" altLang="en-US" sz="2400"/>
              <a:t>Ruler of Babylonia </a:t>
            </a:r>
          </a:p>
          <a:p>
            <a:pPr lvl="1">
              <a:spcBef>
                <a:spcPct val="50000"/>
              </a:spcBef>
              <a:buClrTx/>
              <a:buSzTx/>
              <a:buFontTx/>
              <a:buChar char="•"/>
            </a:pPr>
            <a:r>
              <a:rPr lang="en-US" altLang="en-US" sz="2400"/>
              <a:t>c. 1792 B.C.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838200"/>
            <a:ext cx="8458200" cy="2819400"/>
          </a:xfrm>
        </p:spPr>
        <p:txBody>
          <a:bodyPr/>
          <a:lstStyle/>
          <a:p>
            <a:pPr eaLnBrk="1" hangingPunct="1">
              <a:defRPr/>
            </a:pPr>
            <a:r>
              <a:rPr lang="en-US" sz="8000" smtClean="0"/>
              <a:t>Mesopotamia</a:t>
            </a:r>
            <a:r>
              <a:rPr lang="en-US" sz="6600" smtClean="0"/>
              <a:t/>
            </a:r>
            <a:br>
              <a:rPr lang="en-US" sz="6600" smtClean="0"/>
            </a:br>
            <a:r>
              <a:rPr lang="en-US" sz="4800" smtClean="0"/>
              <a:t>“The Land Between the Rivers”</a:t>
            </a:r>
            <a:br>
              <a:rPr lang="en-US" sz="4800" smtClean="0"/>
            </a:br>
            <a:r>
              <a:rPr lang="en-US" sz="3200" smtClean="0"/>
              <a:t>Sumer and Assyria flourished here</a:t>
            </a:r>
          </a:p>
        </p:txBody>
      </p:sp>
      <p:sp>
        <p:nvSpPr>
          <p:cNvPr id="2051" name="Rectangle 3"/>
          <p:cNvSpPr>
            <a:spLocks noGrp="1" noChangeArrowheads="1"/>
          </p:cNvSpPr>
          <p:nvPr>
            <p:ph type="subTitle" idx="1"/>
          </p:nvPr>
        </p:nvSpPr>
        <p:spPr>
          <a:xfrm>
            <a:off x="1524000" y="4876800"/>
            <a:ext cx="6400800" cy="1752600"/>
          </a:xfrm>
        </p:spPr>
        <p:txBody>
          <a:bodyPr/>
          <a:lstStyle/>
          <a:p>
            <a:pPr eaLnBrk="1" hangingPunct="1">
              <a:defRPr/>
            </a:pPr>
            <a:r>
              <a:rPr lang="en-US" smtClean="0"/>
              <a:t>World History I</a:t>
            </a:r>
          </a:p>
          <a:p>
            <a:pPr eaLnBrk="1" hangingPunct="1">
              <a:defRPr/>
            </a:pPr>
            <a:r>
              <a:rPr lang="en-US" smtClean="0"/>
              <a:t>Mrs. Bailey</a:t>
            </a:r>
          </a:p>
        </p:txBody>
      </p:sp>
      <p:sp>
        <p:nvSpPr>
          <p:cNvPr id="4100" name="Text Box 4"/>
          <p:cNvSpPr txBox="1">
            <a:spLocks noChangeArrowheads="1"/>
          </p:cNvSpPr>
          <p:nvPr/>
        </p:nvSpPr>
        <p:spPr bwMode="auto">
          <a:xfrm>
            <a:off x="914400" y="38862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50000"/>
              </a:spcBef>
              <a:buClrTx/>
              <a:buSzTx/>
              <a:buFontTx/>
              <a:buNone/>
            </a:pPr>
            <a:r>
              <a:rPr lang="en-US" altLang="en-US" sz="2400" b="1">
                <a:hlinkClick r:id="rId2"/>
              </a:rPr>
              <a:t>Mesopotamia:  From Nomads to Farmers </a:t>
            </a:r>
            <a:endParaRPr lang="en-US" altLang="en-US" sz="24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0" y="274638"/>
            <a:ext cx="9144000" cy="1143000"/>
          </a:xfrm>
        </p:spPr>
        <p:txBody>
          <a:bodyPr/>
          <a:lstStyle/>
          <a:p>
            <a:pPr eaLnBrk="1" hangingPunct="1">
              <a:defRPr/>
            </a:pPr>
            <a:r>
              <a:rPr lang="en-US" sz="4000" dirty="0" smtClean="0"/>
              <a:t>Stop </a:t>
            </a:r>
            <a:r>
              <a:rPr lang="en-US" sz="4000" smtClean="0"/>
              <a:t>– Read - Think </a:t>
            </a:r>
            <a:r>
              <a:rPr lang="en-US" sz="4000" dirty="0" smtClean="0"/>
              <a:t>– Discuss</a:t>
            </a:r>
            <a:br>
              <a:rPr lang="en-US" sz="4000" dirty="0" smtClean="0"/>
            </a:br>
            <a:r>
              <a:rPr lang="en-US" sz="2800" i="1" dirty="0" smtClean="0"/>
              <a:t>How has Hammurabi’s Code influenced our society today?</a:t>
            </a:r>
          </a:p>
        </p:txBody>
      </p:sp>
      <p:sp>
        <p:nvSpPr>
          <p:cNvPr id="51203" name="Rectangle 3"/>
          <p:cNvSpPr>
            <a:spLocks noGrp="1" noChangeArrowheads="1"/>
          </p:cNvSpPr>
          <p:nvPr>
            <p:ph type="body" idx="1"/>
          </p:nvPr>
        </p:nvSpPr>
        <p:spPr>
          <a:xfrm>
            <a:off x="152400" y="1905000"/>
            <a:ext cx="8991600" cy="4648200"/>
          </a:xfrm>
        </p:spPr>
        <p:txBody>
          <a:bodyPr/>
          <a:lstStyle/>
          <a:p>
            <a:pPr eaLnBrk="1" hangingPunct="1">
              <a:lnSpc>
                <a:spcPct val="80000"/>
              </a:lnSpc>
              <a:defRPr/>
            </a:pPr>
            <a:r>
              <a:rPr lang="en-US" sz="2400" dirty="0" smtClean="0">
                <a:latin typeface="Gill Sans MT" pitchFamily="34" charset="0"/>
              </a:rPr>
              <a:t>The first extensive set of laws written down</a:t>
            </a:r>
          </a:p>
          <a:p>
            <a:pPr eaLnBrk="1" hangingPunct="1">
              <a:lnSpc>
                <a:spcPct val="80000"/>
              </a:lnSpc>
              <a:defRPr/>
            </a:pPr>
            <a:endParaRPr lang="en-US" sz="2400" dirty="0" smtClean="0">
              <a:latin typeface="Gill Sans MT" pitchFamily="34" charset="0"/>
            </a:endParaRPr>
          </a:p>
          <a:p>
            <a:pPr eaLnBrk="1" hangingPunct="1">
              <a:lnSpc>
                <a:spcPct val="80000"/>
              </a:lnSpc>
              <a:defRPr/>
            </a:pPr>
            <a:r>
              <a:rPr lang="en-US" sz="2400" dirty="0" smtClean="0">
                <a:latin typeface="Gill Sans MT" pitchFamily="34" charset="0"/>
              </a:rPr>
              <a:t>Established clearly defined punishments and penalties</a:t>
            </a:r>
          </a:p>
          <a:p>
            <a:pPr eaLnBrk="1" hangingPunct="1">
              <a:lnSpc>
                <a:spcPct val="80000"/>
              </a:lnSpc>
              <a:defRPr/>
            </a:pPr>
            <a:endParaRPr lang="en-US" sz="2400" dirty="0" smtClean="0">
              <a:latin typeface="Gill Sans MT" pitchFamily="34" charset="0"/>
            </a:endParaRPr>
          </a:p>
          <a:p>
            <a:pPr eaLnBrk="1" hangingPunct="1">
              <a:lnSpc>
                <a:spcPct val="80000"/>
              </a:lnSpc>
              <a:defRPr/>
            </a:pPr>
            <a:r>
              <a:rPr lang="en-US" sz="2400" dirty="0" smtClean="0">
                <a:latin typeface="Gill Sans MT" pitchFamily="34" charset="0"/>
              </a:rPr>
              <a:t>The law applies to all people within the empire (universal appeal)</a:t>
            </a:r>
          </a:p>
          <a:p>
            <a:pPr eaLnBrk="1" hangingPunct="1">
              <a:lnSpc>
                <a:spcPct val="80000"/>
              </a:lnSpc>
              <a:buFont typeface="Wingdings" pitchFamily="2" charset="2"/>
              <a:buNone/>
              <a:defRPr/>
            </a:pPr>
            <a:endParaRPr lang="en-US" sz="2400" dirty="0" smtClean="0">
              <a:latin typeface="Gill Sans MT" pitchFamily="34" charset="0"/>
            </a:endParaRPr>
          </a:p>
          <a:p>
            <a:pPr eaLnBrk="1" hangingPunct="1">
              <a:lnSpc>
                <a:spcPct val="80000"/>
              </a:lnSpc>
              <a:defRPr/>
            </a:pPr>
            <a:r>
              <a:rPr lang="en-US" sz="2400" dirty="0" smtClean="0">
                <a:latin typeface="Gill Sans MT" pitchFamily="34" charset="0"/>
              </a:rPr>
              <a:t>Established rules and regulations for all walks of life</a:t>
            </a:r>
            <a:br>
              <a:rPr lang="en-US" sz="2400" dirty="0" smtClean="0">
                <a:latin typeface="Gill Sans MT" pitchFamily="34" charset="0"/>
              </a:rPr>
            </a:br>
            <a:endParaRPr lang="en-US" sz="2400" dirty="0" smtClean="0">
              <a:latin typeface="Gill Sans MT" pitchFamily="34" charset="0"/>
            </a:endParaRPr>
          </a:p>
          <a:p>
            <a:pPr eaLnBrk="1" hangingPunct="1">
              <a:lnSpc>
                <a:spcPct val="80000"/>
              </a:lnSpc>
              <a:defRPr/>
            </a:pPr>
            <a:r>
              <a:rPr lang="en-US" sz="2400" dirty="0" smtClean="0">
                <a:latin typeface="Gill Sans MT" pitchFamily="34" charset="0"/>
              </a:rPr>
              <a:t>Gives people certain rights!</a:t>
            </a:r>
          </a:p>
          <a:p>
            <a:pPr eaLnBrk="1" hangingPunct="1">
              <a:lnSpc>
                <a:spcPct val="80000"/>
              </a:lnSpc>
              <a:defRPr/>
            </a:pPr>
            <a:endParaRPr lang="en-US" sz="2400" dirty="0" smtClean="0">
              <a:latin typeface="Gill Sans MT" pitchFamily="34" charset="0"/>
            </a:endParaRPr>
          </a:p>
          <a:p>
            <a:pPr eaLnBrk="1" hangingPunct="1">
              <a:lnSpc>
                <a:spcPct val="80000"/>
              </a:lnSpc>
              <a:defRPr/>
            </a:pPr>
            <a:r>
              <a:rPr lang="en-US" sz="2400" dirty="0" smtClean="0">
                <a:latin typeface="Gill Sans MT" pitchFamily="34" charset="0"/>
              </a:rPr>
              <a:t>Gives people justice, decides who is right and who is wrong!</a:t>
            </a:r>
            <a:br>
              <a:rPr lang="en-US" sz="2400" dirty="0" smtClean="0">
                <a:latin typeface="Gill Sans MT" pitchFamily="34" charset="0"/>
              </a:rPr>
            </a:br>
            <a:endParaRPr lang="en-US" sz="2400" dirty="0" smtClean="0">
              <a:latin typeface="Gill Sans MT" pitchFamily="34" charset="0"/>
            </a:endParaRPr>
          </a:p>
          <a:p>
            <a:pPr eaLnBrk="1" hangingPunct="1">
              <a:lnSpc>
                <a:spcPct val="80000"/>
              </a:lnSpc>
              <a:defRPr/>
            </a:pPr>
            <a:r>
              <a:rPr lang="en-US" sz="2400" dirty="0" smtClean="0">
                <a:latin typeface="Gill Sans MT" pitchFamily="34" charset="0"/>
              </a:rPr>
              <a:t>Establishes Ethics: What is appropriate behavior</a:t>
            </a:r>
          </a:p>
          <a:p>
            <a:pPr eaLnBrk="1" hangingPunct="1">
              <a:lnSpc>
                <a:spcPct val="80000"/>
              </a:lnSpc>
              <a:defRPr/>
            </a:pPr>
            <a:endParaRPr lang="en-US" sz="2400" dirty="0" smtClean="0">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ox(in)">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wipe(down)">
                                      <p:cBhvr>
                                        <p:cTn id="12" dur="580">
                                          <p:stCondLst>
                                            <p:cond delay="0"/>
                                          </p:stCondLst>
                                        </p:cTn>
                                        <p:tgtEl>
                                          <p:spTgt spid="51203">
                                            <p:txEl>
                                              <p:pRg st="2" end="2"/>
                                            </p:txEl>
                                          </p:spTgt>
                                        </p:tgtEl>
                                      </p:cBhvr>
                                    </p:animEffect>
                                    <p:anim calcmode="lin" valueType="num">
                                      <p:cBhvr>
                                        <p:cTn id="13" dur="1822" tmFilter="0,0; 0.14,0.36; 0.43,0.73; 0.71,0.91; 1.0,1.0">
                                          <p:stCondLst>
                                            <p:cond delay="0"/>
                                          </p:stCondLst>
                                        </p:cTn>
                                        <p:tgtEl>
                                          <p:spTgt spid="5120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120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120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120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120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1203">
                                            <p:txEl>
                                              <p:pRg st="2" end="2"/>
                                            </p:txEl>
                                          </p:spTgt>
                                        </p:tgtEl>
                                      </p:cBhvr>
                                      <p:to x="100000" y="60000"/>
                                    </p:animScale>
                                    <p:animScale>
                                      <p:cBhvr>
                                        <p:cTn id="19" dur="166" decel="50000">
                                          <p:stCondLst>
                                            <p:cond delay="676"/>
                                          </p:stCondLst>
                                        </p:cTn>
                                        <p:tgtEl>
                                          <p:spTgt spid="51203">
                                            <p:txEl>
                                              <p:pRg st="2" end="2"/>
                                            </p:txEl>
                                          </p:spTgt>
                                        </p:tgtEl>
                                      </p:cBhvr>
                                      <p:to x="100000" y="100000"/>
                                    </p:animScale>
                                    <p:animScale>
                                      <p:cBhvr>
                                        <p:cTn id="20" dur="26">
                                          <p:stCondLst>
                                            <p:cond delay="1312"/>
                                          </p:stCondLst>
                                        </p:cTn>
                                        <p:tgtEl>
                                          <p:spTgt spid="51203">
                                            <p:txEl>
                                              <p:pRg st="2" end="2"/>
                                            </p:txEl>
                                          </p:spTgt>
                                        </p:tgtEl>
                                      </p:cBhvr>
                                      <p:to x="100000" y="80000"/>
                                    </p:animScale>
                                    <p:animScale>
                                      <p:cBhvr>
                                        <p:cTn id="21" dur="166" decel="50000">
                                          <p:stCondLst>
                                            <p:cond delay="1338"/>
                                          </p:stCondLst>
                                        </p:cTn>
                                        <p:tgtEl>
                                          <p:spTgt spid="51203">
                                            <p:txEl>
                                              <p:pRg st="2" end="2"/>
                                            </p:txEl>
                                          </p:spTgt>
                                        </p:tgtEl>
                                      </p:cBhvr>
                                      <p:to x="100000" y="100000"/>
                                    </p:animScale>
                                    <p:animScale>
                                      <p:cBhvr>
                                        <p:cTn id="22" dur="26">
                                          <p:stCondLst>
                                            <p:cond delay="1642"/>
                                          </p:stCondLst>
                                        </p:cTn>
                                        <p:tgtEl>
                                          <p:spTgt spid="51203">
                                            <p:txEl>
                                              <p:pRg st="2" end="2"/>
                                            </p:txEl>
                                          </p:spTgt>
                                        </p:tgtEl>
                                      </p:cBhvr>
                                      <p:to x="100000" y="90000"/>
                                    </p:animScale>
                                    <p:animScale>
                                      <p:cBhvr>
                                        <p:cTn id="23" dur="166" decel="50000">
                                          <p:stCondLst>
                                            <p:cond delay="1668"/>
                                          </p:stCondLst>
                                        </p:cTn>
                                        <p:tgtEl>
                                          <p:spTgt spid="51203">
                                            <p:txEl>
                                              <p:pRg st="2" end="2"/>
                                            </p:txEl>
                                          </p:spTgt>
                                        </p:tgtEl>
                                      </p:cBhvr>
                                      <p:to x="100000" y="100000"/>
                                    </p:animScale>
                                    <p:animScale>
                                      <p:cBhvr>
                                        <p:cTn id="24" dur="26">
                                          <p:stCondLst>
                                            <p:cond delay="1808"/>
                                          </p:stCondLst>
                                        </p:cTn>
                                        <p:tgtEl>
                                          <p:spTgt spid="51203">
                                            <p:txEl>
                                              <p:pRg st="2" end="2"/>
                                            </p:txEl>
                                          </p:spTgt>
                                        </p:tgtEl>
                                      </p:cBhvr>
                                      <p:to x="100000" y="95000"/>
                                    </p:animScale>
                                    <p:animScale>
                                      <p:cBhvr>
                                        <p:cTn id="25" dur="166" decel="50000">
                                          <p:stCondLst>
                                            <p:cond delay="1834"/>
                                          </p:stCondLst>
                                        </p:cTn>
                                        <p:tgtEl>
                                          <p:spTgt spid="51203">
                                            <p:txEl>
                                              <p:pRg st="2" end="2"/>
                                            </p:txEl>
                                          </p:spTgt>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51203">
                                            <p:txEl>
                                              <p:pRg st="4" end="4"/>
                                            </p:txEl>
                                          </p:spTgt>
                                        </p:tgtEl>
                                        <p:attrNameLst>
                                          <p:attrName>style.visibility</p:attrName>
                                        </p:attrNameLst>
                                      </p:cBhvr>
                                      <p:to>
                                        <p:strVal val="visible"/>
                                      </p:to>
                                    </p:set>
                                    <p:animEffect transition="in" filter="box(in)">
                                      <p:cBhvr>
                                        <p:cTn id="30" dur="500"/>
                                        <p:tgtEl>
                                          <p:spTgt spid="5120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nodeType="clickEffect">
                                  <p:stCondLst>
                                    <p:cond delay="0"/>
                                  </p:stCondLst>
                                  <p:childTnLst>
                                    <p:set>
                                      <p:cBhvr>
                                        <p:cTn id="34" dur="1" fill="hold">
                                          <p:stCondLst>
                                            <p:cond delay="0"/>
                                          </p:stCondLst>
                                        </p:cTn>
                                        <p:tgtEl>
                                          <p:spTgt spid="51203">
                                            <p:txEl>
                                              <p:pRg st="6" end="6"/>
                                            </p:txEl>
                                          </p:spTgt>
                                        </p:tgtEl>
                                        <p:attrNameLst>
                                          <p:attrName>style.visibility</p:attrName>
                                        </p:attrNameLst>
                                      </p:cBhvr>
                                      <p:to>
                                        <p:strVal val="visible"/>
                                      </p:to>
                                    </p:set>
                                    <p:animEffect transition="in" filter="wipe(down)">
                                      <p:cBhvr>
                                        <p:cTn id="35" dur="580">
                                          <p:stCondLst>
                                            <p:cond delay="0"/>
                                          </p:stCondLst>
                                        </p:cTn>
                                        <p:tgtEl>
                                          <p:spTgt spid="51203">
                                            <p:txEl>
                                              <p:pRg st="6" end="6"/>
                                            </p:txEl>
                                          </p:spTgt>
                                        </p:tgtEl>
                                      </p:cBhvr>
                                    </p:animEffect>
                                    <p:anim calcmode="lin" valueType="num">
                                      <p:cBhvr>
                                        <p:cTn id="36" dur="1822" tmFilter="0,0; 0.14,0.36; 0.43,0.73; 0.71,0.91; 1.0,1.0">
                                          <p:stCondLst>
                                            <p:cond delay="0"/>
                                          </p:stCondLst>
                                        </p:cTn>
                                        <p:tgtEl>
                                          <p:spTgt spid="51203">
                                            <p:txEl>
                                              <p:pRg st="6" end="6"/>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1203">
                                            <p:txEl>
                                              <p:pRg st="6" end="6"/>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1203">
                                            <p:txEl>
                                              <p:pRg st="6" end="6"/>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1203">
                                            <p:txEl>
                                              <p:pRg st="6" end="6"/>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1203">
                                            <p:txEl>
                                              <p:pRg st="6" end="6"/>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51203">
                                            <p:txEl>
                                              <p:pRg st="6" end="6"/>
                                            </p:txEl>
                                          </p:spTgt>
                                        </p:tgtEl>
                                      </p:cBhvr>
                                      <p:to x="100000" y="60000"/>
                                    </p:animScale>
                                    <p:animScale>
                                      <p:cBhvr>
                                        <p:cTn id="42" dur="166" decel="50000">
                                          <p:stCondLst>
                                            <p:cond delay="676"/>
                                          </p:stCondLst>
                                        </p:cTn>
                                        <p:tgtEl>
                                          <p:spTgt spid="51203">
                                            <p:txEl>
                                              <p:pRg st="6" end="6"/>
                                            </p:txEl>
                                          </p:spTgt>
                                        </p:tgtEl>
                                      </p:cBhvr>
                                      <p:to x="100000" y="100000"/>
                                    </p:animScale>
                                    <p:animScale>
                                      <p:cBhvr>
                                        <p:cTn id="43" dur="26">
                                          <p:stCondLst>
                                            <p:cond delay="1312"/>
                                          </p:stCondLst>
                                        </p:cTn>
                                        <p:tgtEl>
                                          <p:spTgt spid="51203">
                                            <p:txEl>
                                              <p:pRg st="6" end="6"/>
                                            </p:txEl>
                                          </p:spTgt>
                                        </p:tgtEl>
                                      </p:cBhvr>
                                      <p:to x="100000" y="80000"/>
                                    </p:animScale>
                                    <p:animScale>
                                      <p:cBhvr>
                                        <p:cTn id="44" dur="166" decel="50000">
                                          <p:stCondLst>
                                            <p:cond delay="1338"/>
                                          </p:stCondLst>
                                        </p:cTn>
                                        <p:tgtEl>
                                          <p:spTgt spid="51203">
                                            <p:txEl>
                                              <p:pRg st="6" end="6"/>
                                            </p:txEl>
                                          </p:spTgt>
                                        </p:tgtEl>
                                      </p:cBhvr>
                                      <p:to x="100000" y="100000"/>
                                    </p:animScale>
                                    <p:animScale>
                                      <p:cBhvr>
                                        <p:cTn id="45" dur="26">
                                          <p:stCondLst>
                                            <p:cond delay="1642"/>
                                          </p:stCondLst>
                                        </p:cTn>
                                        <p:tgtEl>
                                          <p:spTgt spid="51203">
                                            <p:txEl>
                                              <p:pRg st="6" end="6"/>
                                            </p:txEl>
                                          </p:spTgt>
                                        </p:tgtEl>
                                      </p:cBhvr>
                                      <p:to x="100000" y="90000"/>
                                    </p:animScale>
                                    <p:animScale>
                                      <p:cBhvr>
                                        <p:cTn id="46" dur="166" decel="50000">
                                          <p:stCondLst>
                                            <p:cond delay="1668"/>
                                          </p:stCondLst>
                                        </p:cTn>
                                        <p:tgtEl>
                                          <p:spTgt spid="51203">
                                            <p:txEl>
                                              <p:pRg st="6" end="6"/>
                                            </p:txEl>
                                          </p:spTgt>
                                        </p:tgtEl>
                                      </p:cBhvr>
                                      <p:to x="100000" y="100000"/>
                                    </p:animScale>
                                    <p:animScale>
                                      <p:cBhvr>
                                        <p:cTn id="47" dur="26">
                                          <p:stCondLst>
                                            <p:cond delay="1808"/>
                                          </p:stCondLst>
                                        </p:cTn>
                                        <p:tgtEl>
                                          <p:spTgt spid="51203">
                                            <p:txEl>
                                              <p:pRg st="6" end="6"/>
                                            </p:txEl>
                                          </p:spTgt>
                                        </p:tgtEl>
                                      </p:cBhvr>
                                      <p:to x="100000" y="95000"/>
                                    </p:animScale>
                                    <p:animScale>
                                      <p:cBhvr>
                                        <p:cTn id="48" dur="166" decel="50000">
                                          <p:stCondLst>
                                            <p:cond delay="1834"/>
                                          </p:stCondLst>
                                        </p:cTn>
                                        <p:tgtEl>
                                          <p:spTgt spid="51203">
                                            <p:txEl>
                                              <p:pRg st="6" end="6"/>
                                            </p:txEl>
                                          </p:spTgt>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51203">
                                            <p:txEl>
                                              <p:pRg st="7" end="7"/>
                                            </p:txEl>
                                          </p:spTgt>
                                        </p:tgtEl>
                                        <p:attrNameLst>
                                          <p:attrName>style.visibility</p:attrName>
                                        </p:attrNameLst>
                                      </p:cBhvr>
                                      <p:to>
                                        <p:strVal val="visible"/>
                                      </p:to>
                                    </p:set>
                                    <p:animEffect transition="in" filter="box(in)">
                                      <p:cBhvr>
                                        <p:cTn id="53" dur="500"/>
                                        <p:tgtEl>
                                          <p:spTgt spid="51203">
                                            <p:txEl>
                                              <p:pRg st="7" end="7"/>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51203">
                                            <p:txEl>
                                              <p:pRg st="9" end="9"/>
                                            </p:txEl>
                                          </p:spTgt>
                                        </p:tgtEl>
                                        <p:attrNameLst>
                                          <p:attrName>style.visibility</p:attrName>
                                        </p:attrNameLst>
                                      </p:cBhvr>
                                      <p:to>
                                        <p:strVal val="visible"/>
                                      </p:to>
                                    </p:set>
                                    <p:animEffect transition="in" filter="box(in)">
                                      <p:cBhvr>
                                        <p:cTn id="58" dur="500"/>
                                        <p:tgtEl>
                                          <p:spTgt spid="51203">
                                            <p:txEl>
                                              <p:pRg st="9" end="9"/>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6" presetClass="entr" presetSubtype="0" fill="hold" nodeType="clickEffect">
                                  <p:stCondLst>
                                    <p:cond delay="0"/>
                                  </p:stCondLst>
                                  <p:childTnLst>
                                    <p:set>
                                      <p:cBhvr>
                                        <p:cTn id="62" dur="1" fill="hold">
                                          <p:stCondLst>
                                            <p:cond delay="0"/>
                                          </p:stCondLst>
                                        </p:cTn>
                                        <p:tgtEl>
                                          <p:spTgt spid="51203">
                                            <p:txEl>
                                              <p:pRg st="10" end="10"/>
                                            </p:txEl>
                                          </p:spTgt>
                                        </p:tgtEl>
                                        <p:attrNameLst>
                                          <p:attrName>style.visibility</p:attrName>
                                        </p:attrNameLst>
                                      </p:cBhvr>
                                      <p:to>
                                        <p:strVal val="visible"/>
                                      </p:to>
                                    </p:set>
                                    <p:animEffect transition="in" filter="wipe(down)">
                                      <p:cBhvr>
                                        <p:cTn id="63" dur="580">
                                          <p:stCondLst>
                                            <p:cond delay="0"/>
                                          </p:stCondLst>
                                        </p:cTn>
                                        <p:tgtEl>
                                          <p:spTgt spid="51203">
                                            <p:txEl>
                                              <p:pRg st="10" end="10"/>
                                            </p:txEl>
                                          </p:spTgt>
                                        </p:tgtEl>
                                      </p:cBhvr>
                                    </p:animEffect>
                                    <p:anim calcmode="lin" valueType="num">
                                      <p:cBhvr>
                                        <p:cTn id="64" dur="1822" tmFilter="0,0; 0.14,0.36; 0.43,0.73; 0.71,0.91; 1.0,1.0">
                                          <p:stCondLst>
                                            <p:cond delay="0"/>
                                          </p:stCondLst>
                                        </p:cTn>
                                        <p:tgtEl>
                                          <p:spTgt spid="51203">
                                            <p:txEl>
                                              <p:pRg st="10" end="10"/>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1203">
                                            <p:txEl>
                                              <p:pRg st="10" end="10"/>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1203">
                                            <p:txEl>
                                              <p:pRg st="10" end="10"/>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1203">
                                            <p:txEl>
                                              <p:pRg st="10" end="10"/>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1203">
                                            <p:txEl>
                                              <p:pRg st="10" end="10"/>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51203">
                                            <p:txEl>
                                              <p:pRg st="10" end="10"/>
                                            </p:txEl>
                                          </p:spTgt>
                                        </p:tgtEl>
                                      </p:cBhvr>
                                      <p:to x="100000" y="60000"/>
                                    </p:animScale>
                                    <p:animScale>
                                      <p:cBhvr>
                                        <p:cTn id="70" dur="166" decel="50000">
                                          <p:stCondLst>
                                            <p:cond delay="676"/>
                                          </p:stCondLst>
                                        </p:cTn>
                                        <p:tgtEl>
                                          <p:spTgt spid="51203">
                                            <p:txEl>
                                              <p:pRg st="10" end="10"/>
                                            </p:txEl>
                                          </p:spTgt>
                                        </p:tgtEl>
                                      </p:cBhvr>
                                      <p:to x="100000" y="100000"/>
                                    </p:animScale>
                                    <p:animScale>
                                      <p:cBhvr>
                                        <p:cTn id="71" dur="26">
                                          <p:stCondLst>
                                            <p:cond delay="1312"/>
                                          </p:stCondLst>
                                        </p:cTn>
                                        <p:tgtEl>
                                          <p:spTgt spid="51203">
                                            <p:txEl>
                                              <p:pRg st="10" end="10"/>
                                            </p:txEl>
                                          </p:spTgt>
                                        </p:tgtEl>
                                      </p:cBhvr>
                                      <p:to x="100000" y="80000"/>
                                    </p:animScale>
                                    <p:animScale>
                                      <p:cBhvr>
                                        <p:cTn id="72" dur="166" decel="50000">
                                          <p:stCondLst>
                                            <p:cond delay="1338"/>
                                          </p:stCondLst>
                                        </p:cTn>
                                        <p:tgtEl>
                                          <p:spTgt spid="51203">
                                            <p:txEl>
                                              <p:pRg st="10" end="10"/>
                                            </p:txEl>
                                          </p:spTgt>
                                        </p:tgtEl>
                                      </p:cBhvr>
                                      <p:to x="100000" y="100000"/>
                                    </p:animScale>
                                    <p:animScale>
                                      <p:cBhvr>
                                        <p:cTn id="73" dur="26">
                                          <p:stCondLst>
                                            <p:cond delay="1642"/>
                                          </p:stCondLst>
                                        </p:cTn>
                                        <p:tgtEl>
                                          <p:spTgt spid="51203">
                                            <p:txEl>
                                              <p:pRg st="10" end="10"/>
                                            </p:txEl>
                                          </p:spTgt>
                                        </p:tgtEl>
                                      </p:cBhvr>
                                      <p:to x="100000" y="90000"/>
                                    </p:animScale>
                                    <p:animScale>
                                      <p:cBhvr>
                                        <p:cTn id="74" dur="166" decel="50000">
                                          <p:stCondLst>
                                            <p:cond delay="1668"/>
                                          </p:stCondLst>
                                        </p:cTn>
                                        <p:tgtEl>
                                          <p:spTgt spid="51203">
                                            <p:txEl>
                                              <p:pRg st="10" end="10"/>
                                            </p:txEl>
                                          </p:spTgt>
                                        </p:tgtEl>
                                      </p:cBhvr>
                                      <p:to x="100000" y="100000"/>
                                    </p:animScale>
                                    <p:animScale>
                                      <p:cBhvr>
                                        <p:cTn id="75" dur="26">
                                          <p:stCondLst>
                                            <p:cond delay="1808"/>
                                          </p:stCondLst>
                                        </p:cTn>
                                        <p:tgtEl>
                                          <p:spTgt spid="51203">
                                            <p:txEl>
                                              <p:pRg st="10" end="10"/>
                                            </p:txEl>
                                          </p:spTgt>
                                        </p:tgtEl>
                                      </p:cBhvr>
                                      <p:to x="100000" y="95000"/>
                                    </p:animScale>
                                    <p:animScale>
                                      <p:cBhvr>
                                        <p:cTn id="76" dur="166" decel="50000">
                                          <p:stCondLst>
                                            <p:cond delay="1834"/>
                                          </p:stCondLst>
                                        </p:cTn>
                                        <p:tgtEl>
                                          <p:spTgt spid="5120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r>
              <a:rPr lang="en-US" smtClean="0"/>
              <a:t>Nebuchadnezzar II</a:t>
            </a:r>
          </a:p>
        </p:txBody>
      </p:sp>
      <p:sp>
        <p:nvSpPr>
          <p:cNvPr id="45059" name="Rectangle 3"/>
          <p:cNvSpPr>
            <a:spLocks noGrp="1" noChangeArrowheads="1"/>
          </p:cNvSpPr>
          <p:nvPr>
            <p:ph type="body" idx="1"/>
          </p:nvPr>
        </p:nvSpPr>
        <p:spPr>
          <a:xfrm>
            <a:off x="457200" y="1600200"/>
            <a:ext cx="5105400" cy="4525963"/>
          </a:xfrm>
        </p:spPr>
        <p:txBody>
          <a:bodyPr/>
          <a:lstStyle/>
          <a:p>
            <a:pPr eaLnBrk="1" hangingPunct="1">
              <a:defRPr/>
            </a:pPr>
            <a:r>
              <a:rPr lang="en-US" smtClean="0"/>
              <a:t>C. 625-600 B.C. </a:t>
            </a:r>
          </a:p>
          <a:p>
            <a:pPr eaLnBrk="1" hangingPunct="1">
              <a:buFont typeface="Wingdings" pitchFamily="2" charset="2"/>
              <a:buNone/>
              <a:defRPr/>
            </a:pPr>
            <a:endParaRPr lang="en-US" smtClean="0"/>
          </a:p>
          <a:p>
            <a:pPr eaLnBrk="1" hangingPunct="1">
              <a:defRPr/>
            </a:pPr>
            <a:r>
              <a:rPr lang="en-US" smtClean="0"/>
              <a:t>Babylonia regained control of Mesopotamia from Assyrians</a:t>
            </a:r>
          </a:p>
          <a:p>
            <a:pPr lvl="1" eaLnBrk="1" hangingPunct="1">
              <a:defRPr/>
            </a:pPr>
            <a:r>
              <a:rPr lang="en-US" smtClean="0"/>
              <a:t>Rebuilt Babylon into a magnificent city</a:t>
            </a:r>
          </a:p>
        </p:txBody>
      </p:sp>
      <p:pic>
        <p:nvPicPr>
          <p:cNvPr id="21508" name="Picture 5" descr="350px-Nebuchadnezzar-cam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3733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anging%20Gardens%20of%20Babyl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2514600" y="0"/>
            <a:ext cx="5257800" cy="1066800"/>
          </a:xfrm>
        </p:spPr>
        <p:txBody>
          <a:bodyPr/>
          <a:lstStyle/>
          <a:p>
            <a:pPr eaLnBrk="1" hangingPunct="1">
              <a:lnSpc>
                <a:spcPct val="90000"/>
              </a:lnSpc>
              <a:defRPr/>
            </a:pPr>
            <a:r>
              <a:rPr lang="en-US" smtClean="0"/>
              <a:t>C. 539 B.C. </a:t>
            </a:r>
          </a:p>
          <a:p>
            <a:pPr lvl="1" eaLnBrk="1" hangingPunct="1">
              <a:lnSpc>
                <a:spcPct val="90000"/>
              </a:lnSpc>
              <a:defRPr/>
            </a:pPr>
            <a:r>
              <a:rPr lang="en-US" smtClean="0"/>
              <a:t>Persians conquered Babylonia</a:t>
            </a:r>
          </a:p>
          <a:p>
            <a:pPr lvl="1" eaLnBrk="1" hangingPunct="1">
              <a:lnSpc>
                <a:spcPct val="90000"/>
              </a:lnSpc>
              <a:buFont typeface="Wingdings" pitchFamily="2" charset="2"/>
              <a:buNone/>
              <a:defRPr/>
            </a:pPr>
            <a:endParaRPr lang="en-US" smtClean="0"/>
          </a:p>
          <a:p>
            <a:pPr eaLnBrk="1" hangingPunct="1">
              <a:lnSpc>
                <a:spcPct val="90000"/>
              </a:lnSpc>
              <a:defRPr/>
            </a:pPr>
            <a:endParaRPr lang="en-US" smtClean="0"/>
          </a:p>
        </p:txBody>
      </p:sp>
      <p:pic>
        <p:nvPicPr>
          <p:cNvPr id="23555" name="Picture 5" descr="786px-Persian_empire_490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04800" y="0"/>
            <a:ext cx="8229600" cy="1143000"/>
          </a:xfrm>
        </p:spPr>
        <p:txBody>
          <a:bodyPr/>
          <a:lstStyle/>
          <a:p>
            <a:pPr eaLnBrk="1" hangingPunct="1">
              <a:defRPr/>
            </a:pPr>
            <a:r>
              <a:rPr lang="en-US" smtClean="0"/>
              <a:t>C. 331 B.C.  - </a:t>
            </a:r>
            <a:r>
              <a:rPr lang="en-US" sz="2800" smtClean="0"/>
              <a:t>Alexander the Great captures Babylon</a:t>
            </a:r>
          </a:p>
          <a:p>
            <a:pPr lvl="1" eaLnBrk="1" hangingPunct="1">
              <a:defRPr/>
            </a:pPr>
            <a:r>
              <a:rPr lang="en-US" smtClean="0"/>
              <a:t>Babylon falls into ruins after his death (c. 323 B.C.)</a:t>
            </a:r>
          </a:p>
        </p:txBody>
      </p:sp>
      <p:pic>
        <p:nvPicPr>
          <p:cNvPr id="24579" name="Picture 5" descr="ConquestsofAlexande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sz="4000" smtClean="0"/>
              <a:t>Summary </a:t>
            </a:r>
            <a:br>
              <a:rPr lang="en-US" sz="4000" smtClean="0"/>
            </a:br>
            <a:r>
              <a:rPr lang="en-US" sz="4000" smtClean="0"/>
              <a:t>Reasons Mesopotamia Is Important</a:t>
            </a:r>
          </a:p>
        </p:txBody>
      </p:sp>
      <p:sp>
        <p:nvSpPr>
          <p:cNvPr id="39939" name="Rectangle 3"/>
          <p:cNvSpPr>
            <a:spLocks noGrp="1" noChangeArrowheads="1"/>
          </p:cNvSpPr>
          <p:nvPr>
            <p:ph type="body" idx="1"/>
          </p:nvPr>
        </p:nvSpPr>
        <p:spPr>
          <a:xfrm>
            <a:off x="457200" y="1600200"/>
            <a:ext cx="8229600" cy="4724400"/>
          </a:xfrm>
        </p:spPr>
        <p:txBody>
          <a:bodyPr/>
          <a:lstStyle/>
          <a:p>
            <a:pPr eaLnBrk="1" hangingPunct="1">
              <a:defRPr/>
            </a:pPr>
            <a:r>
              <a:rPr lang="en-US" sz="2800" smtClean="0"/>
              <a:t>New Ideas</a:t>
            </a:r>
          </a:p>
          <a:p>
            <a:pPr lvl="1" eaLnBrk="1" hangingPunct="1">
              <a:defRPr/>
            </a:pPr>
            <a:r>
              <a:rPr lang="en-US" sz="2400" smtClean="0"/>
              <a:t>Who can provide an example we’ve discussed?</a:t>
            </a:r>
          </a:p>
          <a:p>
            <a:pPr lvl="1" eaLnBrk="1" hangingPunct="1">
              <a:buFont typeface="Wingdings" pitchFamily="2" charset="2"/>
              <a:buNone/>
              <a:defRPr/>
            </a:pPr>
            <a:endParaRPr lang="en-US" sz="2400" smtClean="0"/>
          </a:p>
          <a:p>
            <a:pPr eaLnBrk="1" hangingPunct="1">
              <a:defRPr/>
            </a:pPr>
            <a:r>
              <a:rPr lang="en-US" sz="2800" smtClean="0"/>
              <a:t>Why do you think their influence left a lasting impact on the ancient world?</a:t>
            </a:r>
          </a:p>
          <a:p>
            <a:pPr eaLnBrk="1" hangingPunct="1">
              <a:buFont typeface="Wingdings" pitchFamily="2" charset="2"/>
              <a:buNone/>
              <a:defRPr/>
            </a:pPr>
            <a:endParaRPr lang="en-US" sz="2800" smtClean="0"/>
          </a:p>
          <a:p>
            <a:pPr eaLnBrk="1" hangingPunct="1">
              <a:defRPr/>
            </a:pPr>
            <a:r>
              <a:rPr lang="en-US" sz="2800" smtClean="0"/>
              <a:t>What is considered the earliest known civilization?</a:t>
            </a:r>
          </a:p>
          <a:p>
            <a:pPr eaLnBrk="1" hangingPunct="1">
              <a:buFont typeface="Wingdings" pitchFamily="2" charset="2"/>
              <a:buNone/>
              <a:defRPr/>
            </a:pPr>
            <a:endParaRPr lang="en-US" sz="2800" smtClean="0"/>
          </a:p>
          <a:p>
            <a:pPr eaLnBrk="1" hangingPunct="1">
              <a:defRPr/>
            </a:pPr>
            <a:r>
              <a:rPr lang="en-US" sz="2800" b="1" smtClean="0">
                <a:hlinkClick r:id="rId2"/>
              </a:rPr>
              <a:t>Collapse: Mesopotamia</a:t>
            </a:r>
            <a:endParaRPr lang="en-US" sz="2800" b="1" smtClean="0"/>
          </a:p>
          <a:p>
            <a:pPr eaLnBrk="1" hangingPunct="1">
              <a:buFont typeface="Wingdings" pitchFamily="2" charset="2"/>
              <a:buNone/>
              <a:defRPr/>
            </a:pPr>
            <a:endParaRPr lang="en-US" sz="2800"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5959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en-US" smtClean="0"/>
              <a:t>Why is Mesopotamia Important?</a:t>
            </a:r>
          </a:p>
        </p:txBody>
      </p:sp>
      <p:sp>
        <p:nvSpPr>
          <p:cNvPr id="33795" name="Rectangle 3"/>
          <p:cNvSpPr>
            <a:spLocks noGrp="1" noChangeArrowheads="1"/>
          </p:cNvSpPr>
          <p:nvPr>
            <p:ph type="body" idx="1"/>
          </p:nvPr>
        </p:nvSpPr>
        <p:spPr>
          <a:xfrm>
            <a:off x="457200" y="1600200"/>
            <a:ext cx="8686800" cy="4525963"/>
          </a:xfrm>
        </p:spPr>
        <p:txBody>
          <a:bodyPr/>
          <a:lstStyle/>
          <a:p>
            <a:pPr eaLnBrk="1" hangingPunct="1">
              <a:defRPr/>
            </a:pPr>
            <a:r>
              <a:rPr lang="en-US" smtClean="0"/>
              <a:t>Known as “cradle of civilization” – new ideas</a:t>
            </a:r>
          </a:p>
          <a:p>
            <a:pPr eaLnBrk="1" hangingPunct="1">
              <a:buFont typeface="Wingdings" pitchFamily="2" charset="2"/>
              <a:buNone/>
              <a:defRPr/>
            </a:pPr>
            <a:endParaRPr lang="en-US" smtClean="0"/>
          </a:p>
          <a:p>
            <a:pPr eaLnBrk="1" hangingPunct="1">
              <a:defRPr/>
            </a:pPr>
            <a:r>
              <a:rPr lang="en-US" smtClean="0"/>
              <a:t>Influence left lasting impact on the ancient world</a:t>
            </a:r>
          </a:p>
          <a:p>
            <a:pPr eaLnBrk="1" hangingPunct="1">
              <a:buFont typeface="Wingdings" pitchFamily="2" charset="2"/>
              <a:buNone/>
              <a:defRPr/>
            </a:pPr>
            <a:endParaRPr lang="en-US" smtClean="0"/>
          </a:p>
          <a:p>
            <a:pPr eaLnBrk="1" hangingPunct="1">
              <a:defRPr/>
            </a:pPr>
            <a:r>
              <a:rPr lang="en-US" smtClean="0"/>
              <a:t>Sumer/Sumerians – Earliest known civilization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u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
          <p:cNvSpPr txBox="1">
            <a:spLocks noChangeArrowheads="1"/>
          </p:cNvSpPr>
          <p:nvPr/>
        </p:nvSpPr>
        <p:spPr bwMode="auto">
          <a:xfrm>
            <a:off x="304800" y="62484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50000"/>
              </a:spcBef>
              <a:buClrTx/>
              <a:buSzTx/>
              <a:buFontTx/>
              <a:buNone/>
            </a:pPr>
            <a:r>
              <a:rPr lang="en-US" altLang="en-US" sz="2400" b="1">
                <a:hlinkClick r:id="rId4"/>
              </a:rPr>
              <a:t>Mesopotamia Interactive Map</a:t>
            </a:r>
            <a:endParaRPr lang="en-US" altLang="en-US" sz="24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381000" y="152400"/>
            <a:ext cx="8229600" cy="838200"/>
          </a:xfrm>
        </p:spPr>
        <p:txBody>
          <a:bodyPr/>
          <a:lstStyle/>
          <a:p>
            <a:pPr eaLnBrk="1" hangingPunct="1">
              <a:defRPr/>
            </a:pPr>
            <a:r>
              <a:rPr lang="en-US" sz="4000" dirty="0" smtClean="0"/>
              <a:t>Sumerians</a:t>
            </a:r>
            <a:br>
              <a:rPr lang="en-US" sz="4000" dirty="0" smtClean="0"/>
            </a:br>
            <a:r>
              <a:rPr lang="en-US" sz="1400" dirty="0" err="1" smtClean="0">
                <a:hlinkClick r:id="rId3"/>
              </a:rPr>
              <a:t>Zigguarat</a:t>
            </a:r>
            <a:r>
              <a:rPr lang="en-US" sz="1400" dirty="0" smtClean="0">
                <a:hlinkClick r:id="rId3"/>
              </a:rPr>
              <a:t> Image -- Mesopotamia -- National Geographic</a:t>
            </a:r>
            <a:r>
              <a:rPr lang="en-US" sz="1400" dirty="0" smtClean="0"/>
              <a:t/>
            </a:r>
            <a:br>
              <a:rPr lang="en-US" sz="1400" dirty="0" smtClean="0"/>
            </a:br>
            <a:endParaRPr lang="en-US" sz="1400" dirty="0" smtClean="0"/>
          </a:p>
        </p:txBody>
      </p:sp>
      <p:sp>
        <p:nvSpPr>
          <p:cNvPr id="35843" name="Rectangle 3"/>
          <p:cNvSpPr>
            <a:spLocks noGrp="1" noChangeArrowheads="1"/>
          </p:cNvSpPr>
          <p:nvPr>
            <p:ph type="body" idx="1"/>
          </p:nvPr>
        </p:nvSpPr>
        <p:spPr>
          <a:xfrm>
            <a:off x="457200" y="1066800"/>
            <a:ext cx="8229600" cy="5715000"/>
          </a:xfrm>
        </p:spPr>
        <p:txBody>
          <a:bodyPr/>
          <a:lstStyle/>
          <a:p>
            <a:pPr eaLnBrk="1" hangingPunct="1">
              <a:defRPr/>
            </a:pPr>
            <a:r>
              <a:rPr lang="en-US" dirty="0" smtClean="0"/>
              <a:t>Control physical environment </a:t>
            </a:r>
          </a:p>
          <a:p>
            <a:pPr lvl="1" eaLnBrk="1" hangingPunct="1">
              <a:defRPr/>
            </a:pPr>
            <a:r>
              <a:rPr lang="en-US" dirty="0" smtClean="0"/>
              <a:t>control flooding of Tigris and Euphrates rivers  </a:t>
            </a:r>
          </a:p>
          <a:p>
            <a:pPr lvl="1" eaLnBrk="1" hangingPunct="1">
              <a:defRPr/>
            </a:pPr>
            <a:r>
              <a:rPr lang="en-US" dirty="0" smtClean="0"/>
              <a:t>built levees and canals for crop irrigation</a:t>
            </a:r>
          </a:p>
          <a:p>
            <a:pPr lvl="1" eaLnBrk="1" hangingPunct="1">
              <a:defRPr/>
            </a:pPr>
            <a:r>
              <a:rPr lang="en-US" dirty="0" smtClean="0"/>
              <a:t>Took planning and cooperation              				organization</a:t>
            </a:r>
          </a:p>
          <a:p>
            <a:pPr lvl="1" eaLnBrk="1" hangingPunct="1">
              <a:buFont typeface="Wingdings" pitchFamily="2" charset="2"/>
              <a:buNone/>
              <a:defRPr/>
            </a:pPr>
            <a:r>
              <a:rPr lang="en-US" dirty="0" smtClean="0"/>
              <a:t>                     		</a:t>
            </a:r>
          </a:p>
          <a:p>
            <a:pPr lvl="1" eaLnBrk="1" hangingPunct="1">
              <a:buFont typeface="Wingdings" pitchFamily="2" charset="2"/>
              <a:buNone/>
              <a:defRPr/>
            </a:pPr>
            <a:r>
              <a:rPr lang="en-US" dirty="0" smtClean="0"/>
              <a:t>			government</a:t>
            </a:r>
          </a:p>
          <a:p>
            <a:pPr lvl="1" eaLnBrk="1" hangingPunct="1">
              <a:buFont typeface="Wingdings" pitchFamily="2" charset="2"/>
              <a:buNone/>
              <a:defRPr/>
            </a:pPr>
            <a:r>
              <a:rPr lang="en-US" dirty="0" smtClean="0"/>
              <a:t>  					</a:t>
            </a:r>
          </a:p>
          <a:p>
            <a:pPr lvl="1" eaLnBrk="1" hangingPunct="1">
              <a:buFont typeface="Wingdings" pitchFamily="2" charset="2"/>
              <a:buNone/>
              <a:defRPr/>
            </a:pPr>
            <a:r>
              <a:rPr lang="en-US" dirty="0" smtClean="0"/>
              <a:t>			laws </a:t>
            </a:r>
          </a:p>
          <a:p>
            <a:pPr lvl="1" eaLnBrk="1" hangingPunct="1">
              <a:buFont typeface="Wingdings" pitchFamily="2" charset="2"/>
              <a:buNone/>
              <a:defRPr/>
            </a:pPr>
            <a:r>
              <a:rPr lang="en-US" dirty="0" smtClean="0"/>
              <a:t>					</a:t>
            </a:r>
          </a:p>
          <a:p>
            <a:pPr lvl="1" eaLnBrk="1" hangingPunct="1">
              <a:buFont typeface="Wingdings" pitchFamily="2" charset="2"/>
              <a:buNone/>
              <a:defRPr/>
            </a:pPr>
            <a:r>
              <a:rPr lang="en-US" dirty="0" smtClean="0"/>
              <a:t>			cities</a:t>
            </a:r>
          </a:p>
        </p:txBody>
      </p:sp>
      <p:sp>
        <p:nvSpPr>
          <p:cNvPr id="8196" name="AutoShape 8"/>
          <p:cNvSpPr>
            <a:spLocks noChangeArrowheads="1"/>
          </p:cNvSpPr>
          <p:nvPr/>
        </p:nvSpPr>
        <p:spPr bwMode="auto">
          <a:xfrm>
            <a:off x="2895600" y="3581400"/>
            <a:ext cx="609600" cy="4572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8197" name="AutoShape 9"/>
          <p:cNvSpPr>
            <a:spLocks noChangeArrowheads="1"/>
          </p:cNvSpPr>
          <p:nvPr/>
        </p:nvSpPr>
        <p:spPr bwMode="auto">
          <a:xfrm>
            <a:off x="2895600" y="4648200"/>
            <a:ext cx="609600" cy="5334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8198" name="AutoShape 10"/>
          <p:cNvSpPr>
            <a:spLocks noChangeArrowheads="1"/>
          </p:cNvSpPr>
          <p:nvPr/>
        </p:nvSpPr>
        <p:spPr bwMode="auto">
          <a:xfrm>
            <a:off x="2895600" y="5638800"/>
            <a:ext cx="609600" cy="6096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8199" name="Text Box 11"/>
          <p:cNvSpPr txBox="1">
            <a:spLocks noChangeArrowheads="1"/>
          </p:cNvSpPr>
          <p:nvPr/>
        </p:nvSpPr>
        <p:spPr bwMode="auto">
          <a:xfrm>
            <a:off x="4038600" y="57912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50000"/>
              </a:spcBef>
              <a:buClrTx/>
              <a:buSzTx/>
              <a:buFontTx/>
              <a:buNone/>
            </a:pPr>
            <a:r>
              <a:rPr lang="en-US" altLang="en-US" sz="2400" b="1">
                <a:hlinkClick r:id="rId4"/>
              </a:rPr>
              <a:t>The Rise of Farming Communities</a:t>
            </a:r>
            <a:endParaRPr lang="en-US" altLang="en-US" sz="24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smtClean="0"/>
              <a:t>Mesopotamian Contributions</a:t>
            </a:r>
          </a:p>
        </p:txBody>
      </p:sp>
      <p:sp>
        <p:nvSpPr>
          <p:cNvPr id="34819" name="Rectangle 3"/>
          <p:cNvSpPr>
            <a:spLocks noGrp="1" noChangeArrowheads="1"/>
          </p:cNvSpPr>
          <p:nvPr>
            <p:ph type="body" idx="1"/>
          </p:nvPr>
        </p:nvSpPr>
        <p:spPr>
          <a:xfrm>
            <a:off x="457200" y="1600200"/>
            <a:ext cx="8229600" cy="4038600"/>
          </a:xfrm>
        </p:spPr>
        <p:txBody>
          <a:bodyPr/>
          <a:lstStyle/>
          <a:p>
            <a:pPr eaLnBrk="1" hangingPunct="1">
              <a:defRPr/>
            </a:pPr>
            <a:r>
              <a:rPr lang="en-US" smtClean="0"/>
              <a:t>Writing - Cuneiform</a:t>
            </a:r>
          </a:p>
          <a:p>
            <a:pPr eaLnBrk="1" hangingPunct="1">
              <a:defRPr/>
            </a:pPr>
            <a:r>
              <a:rPr lang="en-US" smtClean="0"/>
              <a:t>Wheel</a:t>
            </a:r>
          </a:p>
          <a:p>
            <a:pPr eaLnBrk="1" hangingPunct="1">
              <a:defRPr/>
            </a:pPr>
            <a:r>
              <a:rPr lang="en-US" smtClean="0"/>
              <a:t>Wooden Plow (wheat, barley, dates, vegetables)</a:t>
            </a:r>
          </a:p>
          <a:p>
            <a:pPr eaLnBrk="1" hangingPunct="1">
              <a:defRPr/>
            </a:pPr>
            <a:r>
              <a:rPr lang="en-US" smtClean="0"/>
              <a:t>Sailboat</a:t>
            </a:r>
          </a:p>
          <a:p>
            <a:pPr eaLnBrk="1" hangingPunct="1">
              <a:defRPr/>
            </a:pPr>
            <a:r>
              <a:rPr lang="en-US" smtClean="0"/>
              <a:t>Number system based on 60</a:t>
            </a:r>
          </a:p>
          <a:p>
            <a:pPr eaLnBrk="1" hangingPunct="1">
              <a:defRPr/>
            </a:pPr>
            <a:r>
              <a:rPr lang="en-US" smtClean="0"/>
              <a:t>First written legal code – Hammurabi’s Code</a:t>
            </a:r>
          </a:p>
        </p:txBody>
      </p:sp>
      <p:sp>
        <p:nvSpPr>
          <p:cNvPr id="9220" name="Rectangle 4"/>
          <p:cNvSpPr>
            <a:spLocks noChangeArrowheads="1"/>
          </p:cNvSpPr>
          <p:nvPr/>
        </p:nvSpPr>
        <p:spPr bwMode="auto">
          <a:xfrm>
            <a:off x="2057400" y="5715000"/>
            <a:ext cx="327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a:t> </a:t>
            </a:r>
            <a:r>
              <a:rPr lang="en-US" altLang="en-US">
                <a:hlinkClick r:id="rId2"/>
              </a:rPr>
              <a:t>Early Clay Tablet</a:t>
            </a:r>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uneif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92964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p:cNvSpPr txBox="1">
            <a:spLocks noChangeArrowheads="1"/>
          </p:cNvSpPr>
          <p:nvPr/>
        </p:nvSpPr>
        <p:spPr bwMode="auto">
          <a:xfrm>
            <a:off x="304800" y="152400"/>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50000"/>
              </a:spcBef>
              <a:buClrTx/>
              <a:buSzTx/>
              <a:buFontTx/>
              <a:buNone/>
            </a:pPr>
            <a:r>
              <a:rPr lang="en-US" altLang="en-US" sz="1800"/>
              <a:t>	</a:t>
            </a:r>
            <a:r>
              <a:rPr lang="en-US" altLang="en-US" sz="3600" b="1"/>
              <a:t>CUNEIFORM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1063</TotalTime>
  <Words>970</Words>
  <Application>Microsoft Office PowerPoint</Application>
  <PresentationFormat>On-screen Show (4:3)</PresentationFormat>
  <Paragraphs>142</Paragraphs>
  <Slides>25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Garamond</vt:lpstr>
      <vt:lpstr>Gill Sans MT</vt:lpstr>
      <vt:lpstr>Goudy Old Style</vt:lpstr>
      <vt:lpstr>Wingdings</vt:lpstr>
      <vt:lpstr>Stream</vt:lpstr>
      <vt:lpstr>WHN – Writing Prompt</vt:lpstr>
      <vt:lpstr>Mesopotamia “The Land Between the Rivers” Sumer and Assyria flourished here</vt:lpstr>
      <vt:lpstr>PowerPoint Presentation</vt:lpstr>
      <vt:lpstr>PowerPoint Presentation</vt:lpstr>
      <vt:lpstr>Why is Mesopotamia Important?</vt:lpstr>
      <vt:lpstr>PowerPoint Presentation</vt:lpstr>
      <vt:lpstr>Sumerians Zigguarat Image -- Mesopotamia -- National Geographic </vt:lpstr>
      <vt:lpstr>Mesopotamian Contributions</vt:lpstr>
      <vt:lpstr>PowerPoint Presentation</vt:lpstr>
      <vt:lpstr>“The statues found at the Abu Temple in Tell Asmar from c. 2700 BCE are fine examples of the way Sumerian sculpture is typically based on cones and cylinders — arms and legs like pipes, skirts smooth and round, flaring out at their bottoms. Faces are dominated by very large eyes; but, for reasons we might take for granted, artists of many cultures have placed emphasis on eyes. The sizes of entire figures were also determined by a hieratic imaging system — the most important people were made the tallest.  In the same vein, a beard on a figure signified a man in a powerful position.” </vt:lpstr>
      <vt:lpstr>The Sumerians used cylinder seals carved out of stone as identification. In order to identify themselves, a Sumerian would roll his cylinder seal across a wet clay tablet making an imprint, which when baked by the sun or through a kiln, would become permanent.    Think of it as an ancient signature! </vt:lpstr>
      <vt:lpstr>PowerPoint Presentation</vt:lpstr>
      <vt:lpstr>Sargon</vt:lpstr>
      <vt:lpstr>“Ur was the principal center of worship of the Sumerian moon god Nanna and of his Babylonian equivalent Sin. The massive and impressive ziggurat of this deity, one of the best preserved in Iraq, and one of the most famous historical monuments in the World, stands about 21 m above the desert.”</vt:lpstr>
      <vt:lpstr>PowerPoint Presentation</vt:lpstr>
      <vt:lpstr>PowerPoint Presentation</vt:lpstr>
      <vt:lpstr>King Hammurabi and His Laws From the Peace Resource Center</vt:lpstr>
      <vt:lpstr>Hammurabi’s Code of Laws</vt:lpstr>
      <vt:lpstr>PowerPoint Presentation</vt:lpstr>
      <vt:lpstr>Stop – Read - Think – Discuss How has Hammurabi’s Code influenced our society today?</vt:lpstr>
      <vt:lpstr>Nebuchadnezzar II</vt:lpstr>
      <vt:lpstr>PowerPoint Presentation</vt:lpstr>
      <vt:lpstr>PowerPoint Presentation</vt:lpstr>
      <vt:lpstr>PowerPoint Presentation</vt:lpstr>
      <vt:lpstr>Summary  Reasons Mesopotamia Is Important</vt:lpstr>
    </vt:vector>
  </TitlesOfParts>
  <Company>Moscow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Mesopotamia</dc:title>
  <dc:creator>baileya</dc:creator>
  <cp:lastModifiedBy>Bailey, Angela</cp:lastModifiedBy>
  <cp:revision>38</cp:revision>
  <cp:lastPrinted>2016-09-16T00:37:27Z</cp:lastPrinted>
  <dcterms:created xsi:type="dcterms:W3CDTF">2009-10-07T23:13:50Z</dcterms:created>
  <dcterms:modified xsi:type="dcterms:W3CDTF">2018-09-13T23:22:39Z</dcterms:modified>
</cp:coreProperties>
</file>