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2"/>
  </p:notesMasterIdLst>
  <p:sldIdLst>
    <p:sldId id="256" r:id="rId2"/>
    <p:sldId id="257" r:id="rId3"/>
    <p:sldId id="258" r:id="rId4"/>
    <p:sldId id="261" r:id="rId5"/>
    <p:sldId id="259" r:id="rId6"/>
    <p:sldId id="260" r:id="rId7"/>
    <p:sldId id="262" r:id="rId8"/>
    <p:sldId id="263" r:id="rId9"/>
    <p:sldId id="265"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408"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5C8599-F5D5-4133-8715-83B2136AC83F}" type="datetimeFigureOut">
              <a:rPr lang="en-US" smtClean="0"/>
              <a:t>9/30/2014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4D8539-7DBF-463C-B657-0576FBA69C9E}" type="slidenum">
              <a:rPr lang="en-US" smtClean="0"/>
              <a:t>‹#›</a:t>
            </a:fld>
            <a:endParaRPr lang="en-US"/>
          </a:p>
        </p:txBody>
      </p:sp>
    </p:spTree>
    <p:extLst>
      <p:ext uri="{BB962C8B-B14F-4D97-AF65-F5344CB8AC3E}">
        <p14:creationId xmlns:p14="http://schemas.microsoft.com/office/powerpoint/2010/main" val="112187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4D8539-7DBF-463C-B657-0576FBA69C9E}" type="slidenum">
              <a:rPr lang="en-US" smtClean="0"/>
              <a:t>10</a:t>
            </a:fld>
            <a:endParaRPr lang="en-US"/>
          </a:p>
        </p:txBody>
      </p:sp>
    </p:spTree>
    <p:extLst>
      <p:ext uri="{BB962C8B-B14F-4D97-AF65-F5344CB8AC3E}">
        <p14:creationId xmlns:p14="http://schemas.microsoft.com/office/powerpoint/2010/main" val="1264233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9CDBD25-E5CC-4CE1-964E-689EFBC1383F}" type="datetimeFigureOut">
              <a:rPr lang="en-US" smtClean="0"/>
              <a:t>9/30/2014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44F51AD-8630-4D27-BA95-CD970174BFF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CDBD25-E5CC-4CE1-964E-689EFBC1383F}"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F51AD-8630-4D27-BA95-CD970174BFF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9CDBD25-E5CC-4CE1-964E-689EFBC1383F}" type="datetimeFigureOut">
              <a:rPr lang="en-US" smtClean="0"/>
              <a:t>9/30/2014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44F51AD-8630-4D27-BA95-CD970174BFF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9CDBD25-E5CC-4CE1-964E-689EFBC1383F}"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44F51AD-8630-4D27-BA95-CD970174BFF6}"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9CDBD25-E5CC-4CE1-964E-689EFBC1383F}" type="datetimeFigureOut">
              <a:rPr lang="en-US" smtClean="0"/>
              <a:t>9/30/2014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44F51AD-8630-4D27-BA95-CD970174BFF6}"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9CDBD25-E5CC-4CE1-964E-689EFBC1383F}" type="datetimeFigureOut">
              <a:rPr lang="en-US" smtClean="0"/>
              <a:t>9/30/2014</a:t>
            </a:fld>
            <a:endParaRPr lang="en-US"/>
          </a:p>
        </p:txBody>
      </p:sp>
      <p:sp>
        <p:nvSpPr>
          <p:cNvPr id="10" name="Slide Number Placeholder 9"/>
          <p:cNvSpPr>
            <a:spLocks noGrp="1"/>
          </p:cNvSpPr>
          <p:nvPr>
            <p:ph type="sldNum" sz="quarter" idx="16"/>
          </p:nvPr>
        </p:nvSpPr>
        <p:spPr/>
        <p:txBody>
          <a:bodyPr rtlCol="0"/>
          <a:lstStyle/>
          <a:p>
            <a:fld id="{D44F51AD-8630-4D27-BA95-CD970174BFF6}"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9CDBD25-E5CC-4CE1-964E-689EFBC1383F}" type="datetimeFigureOut">
              <a:rPr lang="en-US" smtClean="0"/>
              <a:t>9/30/2014</a:t>
            </a:fld>
            <a:endParaRPr lang="en-US"/>
          </a:p>
        </p:txBody>
      </p:sp>
      <p:sp>
        <p:nvSpPr>
          <p:cNvPr id="12" name="Slide Number Placeholder 11"/>
          <p:cNvSpPr>
            <a:spLocks noGrp="1"/>
          </p:cNvSpPr>
          <p:nvPr>
            <p:ph type="sldNum" sz="quarter" idx="16"/>
          </p:nvPr>
        </p:nvSpPr>
        <p:spPr/>
        <p:txBody>
          <a:bodyPr rtlCol="0"/>
          <a:lstStyle/>
          <a:p>
            <a:fld id="{D44F51AD-8630-4D27-BA95-CD970174BFF6}"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9CDBD25-E5CC-4CE1-964E-689EFBC1383F}" type="datetimeFigureOut">
              <a:rPr lang="en-US" smtClean="0"/>
              <a:t>9/30/2014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44F51AD-8630-4D27-BA95-CD970174BFF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DBD25-E5CC-4CE1-964E-689EFBC1383F}" type="datetimeFigureOut">
              <a:rPr lang="en-US" smtClean="0"/>
              <a:t>9/30/2014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44F51AD-8630-4D27-BA95-CD970174BF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9CDBD25-E5CC-4CE1-964E-689EFBC1383F}"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44F51AD-8630-4D27-BA95-CD970174BFF6}"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F9CDBD25-E5CC-4CE1-964E-689EFBC1383F}" type="datetimeFigureOut">
              <a:rPr lang="en-US" smtClean="0"/>
              <a:t>9/30/2014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44F51AD-8630-4D27-BA95-CD970174BFF6}"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9CDBD25-E5CC-4CE1-964E-689EFBC1383F}" type="datetimeFigureOut">
              <a:rPr lang="en-US" smtClean="0"/>
              <a:t>9/30/2014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44F51AD-8630-4D27-BA95-CD970174BFF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813"/>
            <a:ext cx="10287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76400" y="457200"/>
            <a:ext cx="6172200" cy="1323439"/>
          </a:xfrm>
          <a:prstGeom prst="rect">
            <a:avLst/>
          </a:prstGeom>
          <a:noFill/>
        </p:spPr>
        <p:txBody>
          <a:bodyPr wrap="square" rtlCol="0">
            <a:spAutoFit/>
          </a:bodyPr>
          <a:lstStyle/>
          <a:p>
            <a:r>
              <a:rPr lang="en-US" sz="8000" b="1" dirty="0" smtClean="0"/>
              <a:t>Hieroglyphics</a:t>
            </a:r>
            <a:endParaRPr lang="en-US" sz="8000" b="1" dirty="0"/>
          </a:p>
        </p:txBody>
      </p:sp>
    </p:spTree>
    <p:extLst>
      <p:ext uri="{BB962C8B-B14F-4D97-AF65-F5344CB8AC3E}">
        <p14:creationId xmlns:p14="http://schemas.microsoft.com/office/powerpoint/2010/main" val="3140612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Cartouches</a:t>
            </a:r>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112254"/>
            <a:ext cx="1828800"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2038308"/>
            <a:ext cx="2811332" cy="1866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539266" y="4114800"/>
            <a:ext cx="1981200" cy="369332"/>
          </a:xfrm>
          <a:prstGeom prst="rect">
            <a:avLst/>
          </a:prstGeom>
          <a:noFill/>
        </p:spPr>
        <p:txBody>
          <a:bodyPr wrap="square" rtlCol="0">
            <a:spAutoFit/>
          </a:bodyPr>
          <a:lstStyle/>
          <a:p>
            <a:pPr algn="ctr"/>
            <a:r>
              <a:rPr lang="en-US" dirty="0" smtClean="0"/>
              <a:t>Cleopatra</a:t>
            </a:r>
            <a:endParaRPr lang="en-US" dirty="0"/>
          </a:p>
        </p:txBody>
      </p:sp>
      <p:sp>
        <p:nvSpPr>
          <p:cNvPr id="5" name="TextBox 4"/>
          <p:cNvSpPr txBox="1"/>
          <p:nvPr/>
        </p:nvSpPr>
        <p:spPr>
          <a:xfrm>
            <a:off x="685800" y="4981422"/>
            <a:ext cx="1524000" cy="369332"/>
          </a:xfrm>
          <a:prstGeom prst="rect">
            <a:avLst/>
          </a:prstGeom>
          <a:noFill/>
        </p:spPr>
        <p:txBody>
          <a:bodyPr wrap="square" rtlCol="0">
            <a:spAutoFit/>
          </a:bodyPr>
          <a:lstStyle/>
          <a:p>
            <a:pPr algn="ctr"/>
            <a:r>
              <a:rPr lang="en-US" dirty="0" smtClean="0"/>
              <a:t>Hatshepsut</a:t>
            </a:r>
            <a:endParaRPr lang="en-US" dirty="0"/>
          </a:p>
        </p:txBody>
      </p:sp>
      <p:sp>
        <p:nvSpPr>
          <p:cNvPr id="7" name="TextBox 6"/>
          <p:cNvSpPr txBox="1"/>
          <p:nvPr/>
        </p:nvSpPr>
        <p:spPr>
          <a:xfrm>
            <a:off x="6621936" y="5485768"/>
            <a:ext cx="1880459" cy="369332"/>
          </a:xfrm>
          <a:prstGeom prst="rect">
            <a:avLst/>
          </a:prstGeom>
          <a:noFill/>
        </p:spPr>
        <p:txBody>
          <a:bodyPr wrap="square" rtlCol="0">
            <a:spAutoFit/>
          </a:bodyPr>
          <a:lstStyle/>
          <a:p>
            <a:pPr algn="ctr"/>
            <a:r>
              <a:rPr lang="en-US" dirty="0" smtClean="0"/>
              <a:t>Tutankhamen</a:t>
            </a:r>
            <a:endParaRPr lang="en-US" dirty="0"/>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5437" r="23322"/>
          <a:stretch/>
        </p:blipFill>
        <p:spPr bwMode="auto">
          <a:xfrm>
            <a:off x="6476628" y="2544776"/>
            <a:ext cx="2171074" cy="28059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350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354884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638"/>
          <a:stretch/>
        </p:blipFill>
        <p:spPr bwMode="auto">
          <a:xfrm>
            <a:off x="152400" y="3009900"/>
            <a:ext cx="4636827"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3733800"/>
            <a:ext cx="36195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4579" y="152400"/>
            <a:ext cx="2398341" cy="3225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639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to Decoding Hieroglyphics </a:t>
            </a:r>
            <a:endParaRPr lang="en-US" dirty="0"/>
          </a:p>
        </p:txBody>
      </p:sp>
      <p:sp>
        <p:nvSpPr>
          <p:cNvPr id="3" name="Content Placeholder 2"/>
          <p:cNvSpPr>
            <a:spLocks noGrp="1"/>
          </p:cNvSpPr>
          <p:nvPr>
            <p:ph sz="quarter" idx="1"/>
          </p:nvPr>
        </p:nvSpPr>
        <p:spPr/>
        <p:txBody>
          <a:bodyPr/>
          <a:lstStyle/>
          <a:p>
            <a:r>
              <a:rPr lang="en-US" dirty="0" smtClean="0"/>
              <a:t>In 1799, French soldiers found a stone fragment in Rosetta, Egypt.  </a:t>
            </a:r>
            <a:endParaRPr lang="en-US" dirty="0"/>
          </a:p>
          <a:p>
            <a:pPr lvl="1"/>
            <a:r>
              <a:rPr lang="en-US" dirty="0" smtClean="0"/>
              <a:t>Soldiers of Napoleon Bonaparte</a:t>
            </a:r>
          </a:p>
          <a:p>
            <a:pPr lvl="1"/>
            <a:r>
              <a:rPr lang="en-US" dirty="0" smtClean="0"/>
              <a:t>Enlarging a fort</a:t>
            </a:r>
          </a:p>
          <a:p>
            <a:r>
              <a:rPr lang="en-US" dirty="0" smtClean="0"/>
              <a:t>In 1801 the English defeated the French and the stone and other artifacts became property of England.</a:t>
            </a:r>
          </a:p>
          <a:p>
            <a:r>
              <a:rPr lang="en-US" dirty="0" smtClean="0"/>
              <a:t>Exhibited in the British Museum since1802</a:t>
            </a:r>
          </a:p>
          <a:p>
            <a:endParaRPr lang="en-US" dirty="0"/>
          </a:p>
        </p:txBody>
      </p:sp>
    </p:spTree>
    <p:extLst>
      <p:ext uri="{BB962C8B-B14F-4D97-AF65-F5344CB8AC3E}">
        <p14:creationId xmlns:p14="http://schemas.microsoft.com/office/powerpoint/2010/main" val="141990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a:t>
            </a:r>
            <a:endParaRPr lang="en-US" dirty="0"/>
          </a:p>
        </p:txBody>
      </p:sp>
      <p:sp>
        <p:nvSpPr>
          <p:cNvPr id="3" name="Content Placeholder 2"/>
          <p:cNvSpPr>
            <a:spLocks noGrp="1"/>
          </p:cNvSpPr>
          <p:nvPr>
            <p:ph sz="quarter" idx="1"/>
          </p:nvPr>
        </p:nvSpPr>
        <p:spPr/>
        <p:txBody>
          <a:bodyPr/>
          <a:lstStyle/>
          <a:p>
            <a:r>
              <a:rPr lang="en-US" dirty="0"/>
              <a:t>3 ft. 9 in. × 2 ft. 4½ in. × 11 </a:t>
            </a:r>
            <a:r>
              <a:rPr lang="en-US" dirty="0" smtClean="0"/>
              <a:t>in</a:t>
            </a:r>
          </a:p>
          <a:p>
            <a:r>
              <a:rPr lang="en-US" dirty="0" smtClean="0"/>
              <a:t>1,676 </a:t>
            </a:r>
            <a:r>
              <a:rPr lang="en-US" dirty="0" err="1" smtClean="0"/>
              <a:t>lbs</a:t>
            </a:r>
            <a:endParaRPr lang="en-US" dirty="0" smtClean="0"/>
          </a:p>
          <a:p>
            <a:pPr lvl="1"/>
            <a:r>
              <a:rPr lang="en-US" dirty="0" smtClean="0"/>
              <a:t>That’s about 1.5 Polar Bears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657600"/>
            <a:ext cx="5105400" cy="3063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95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80">
                                          <p:stCondLst>
                                            <p:cond delay="0"/>
                                          </p:stCondLst>
                                        </p:cTn>
                                        <p:tgtEl>
                                          <p:spTgt spid="3">
                                            <p:txEl>
                                              <p:pRg st="2" end="2"/>
                                            </p:txEl>
                                          </p:spTgt>
                                        </p:tgtEl>
                                      </p:cBhvr>
                                    </p:animEffect>
                                    <p:anim calcmode="lin" valueType="num">
                                      <p:cBhvr>
                                        <p:cTn id="1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xEl>
                                              <p:pRg st="2" end="2"/>
                                            </p:txEl>
                                          </p:spTgt>
                                        </p:tgtEl>
                                      </p:cBhvr>
                                      <p:to x="100000" y="60000"/>
                                    </p:animScale>
                                    <p:animScale>
                                      <p:cBhvr>
                                        <p:cTn id="25" dur="166" decel="50000">
                                          <p:stCondLst>
                                            <p:cond delay="676"/>
                                          </p:stCondLst>
                                        </p:cTn>
                                        <p:tgtEl>
                                          <p:spTgt spid="3">
                                            <p:txEl>
                                              <p:pRg st="2" end="2"/>
                                            </p:txEl>
                                          </p:spTgt>
                                        </p:tgtEl>
                                      </p:cBhvr>
                                      <p:to x="100000" y="100000"/>
                                    </p:animScale>
                                    <p:animScale>
                                      <p:cBhvr>
                                        <p:cTn id="26" dur="26">
                                          <p:stCondLst>
                                            <p:cond delay="1312"/>
                                          </p:stCondLst>
                                        </p:cTn>
                                        <p:tgtEl>
                                          <p:spTgt spid="3">
                                            <p:txEl>
                                              <p:pRg st="2" end="2"/>
                                            </p:txEl>
                                          </p:spTgt>
                                        </p:tgtEl>
                                      </p:cBhvr>
                                      <p:to x="100000" y="80000"/>
                                    </p:animScale>
                                    <p:animScale>
                                      <p:cBhvr>
                                        <p:cTn id="27" dur="166" decel="50000">
                                          <p:stCondLst>
                                            <p:cond delay="1338"/>
                                          </p:stCondLst>
                                        </p:cTn>
                                        <p:tgtEl>
                                          <p:spTgt spid="3">
                                            <p:txEl>
                                              <p:pRg st="2" end="2"/>
                                            </p:txEl>
                                          </p:spTgt>
                                        </p:tgtEl>
                                      </p:cBhvr>
                                      <p:to x="100000" y="100000"/>
                                    </p:animScale>
                                    <p:animScale>
                                      <p:cBhvr>
                                        <p:cTn id="28" dur="26">
                                          <p:stCondLst>
                                            <p:cond delay="1642"/>
                                          </p:stCondLst>
                                        </p:cTn>
                                        <p:tgtEl>
                                          <p:spTgt spid="3">
                                            <p:txEl>
                                              <p:pRg st="2" end="2"/>
                                            </p:txEl>
                                          </p:spTgt>
                                        </p:tgtEl>
                                      </p:cBhvr>
                                      <p:to x="100000" y="90000"/>
                                    </p:animScale>
                                    <p:animScale>
                                      <p:cBhvr>
                                        <p:cTn id="29" dur="166" decel="50000">
                                          <p:stCondLst>
                                            <p:cond delay="1668"/>
                                          </p:stCondLst>
                                        </p:cTn>
                                        <p:tgtEl>
                                          <p:spTgt spid="3">
                                            <p:txEl>
                                              <p:pRg st="2" end="2"/>
                                            </p:txEl>
                                          </p:spTgt>
                                        </p:tgtEl>
                                      </p:cBhvr>
                                      <p:to x="100000" y="100000"/>
                                    </p:animScale>
                                    <p:animScale>
                                      <p:cBhvr>
                                        <p:cTn id="30" dur="26">
                                          <p:stCondLst>
                                            <p:cond delay="1808"/>
                                          </p:stCondLst>
                                        </p:cTn>
                                        <p:tgtEl>
                                          <p:spTgt spid="3">
                                            <p:txEl>
                                              <p:pRg st="2" end="2"/>
                                            </p:txEl>
                                          </p:spTgt>
                                        </p:tgtEl>
                                      </p:cBhvr>
                                      <p:to x="100000" y="95000"/>
                                    </p:animScale>
                                    <p:animScale>
                                      <p:cBhvr>
                                        <p:cTn id="31"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5638800" y="457200"/>
            <a:ext cx="3127248" cy="5638800"/>
          </a:xfrm>
        </p:spPr>
        <p:txBody>
          <a:bodyPr>
            <a:normAutofit fontScale="92500" lnSpcReduction="20000"/>
          </a:bodyPr>
          <a:lstStyle/>
          <a:p>
            <a:r>
              <a:rPr lang="en-US" dirty="0" smtClean="0"/>
              <a:t>Hieroglyphics</a:t>
            </a:r>
          </a:p>
          <a:p>
            <a:pPr marL="0" indent="0">
              <a:buNone/>
            </a:pPr>
            <a:r>
              <a:rPr lang="en-US" sz="2200" dirty="0" smtClean="0"/>
              <a:t>(Language of the Priests)</a:t>
            </a:r>
          </a:p>
          <a:p>
            <a:endParaRPr lang="en-US" dirty="0"/>
          </a:p>
          <a:p>
            <a:endParaRPr lang="en-US" dirty="0" smtClean="0"/>
          </a:p>
          <a:p>
            <a:endParaRPr lang="en-US" dirty="0" smtClean="0"/>
          </a:p>
          <a:p>
            <a:r>
              <a:rPr lang="en-US" dirty="0" smtClean="0"/>
              <a:t>Demotic</a:t>
            </a:r>
          </a:p>
          <a:p>
            <a:pPr marL="0" indent="0">
              <a:buNone/>
            </a:pPr>
            <a:r>
              <a:rPr lang="en-US" sz="2200" dirty="0" smtClean="0"/>
              <a:t>(Everyday language)</a:t>
            </a:r>
          </a:p>
          <a:p>
            <a:endParaRPr lang="en-US" dirty="0"/>
          </a:p>
          <a:p>
            <a:endParaRPr lang="en-US" dirty="0" smtClean="0"/>
          </a:p>
          <a:p>
            <a:endParaRPr lang="en-US" dirty="0"/>
          </a:p>
          <a:p>
            <a:r>
              <a:rPr lang="en-US" dirty="0" smtClean="0"/>
              <a:t>Greek</a:t>
            </a:r>
          </a:p>
          <a:p>
            <a:pPr marL="0" indent="0">
              <a:buNone/>
            </a:pPr>
            <a:r>
              <a:rPr lang="en-US" sz="2200" dirty="0" smtClean="0"/>
              <a:t>(Administration language - family of the king was originally Greek)</a:t>
            </a:r>
            <a:endParaRPr lang="en-US" sz="22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 y="-11179"/>
            <a:ext cx="5490950" cy="686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622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p:cTn id="20"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p:cTn id="33"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the stone for?</a:t>
            </a:r>
            <a:endParaRPr lang="en-US" dirty="0"/>
          </a:p>
        </p:txBody>
      </p:sp>
      <p:sp>
        <p:nvSpPr>
          <p:cNvPr id="3" name="Content Placeholder 2"/>
          <p:cNvSpPr>
            <a:spLocks noGrp="1"/>
          </p:cNvSpPr>
          <p:nvPr>
            <p:ph sz="quarter" idx="1"/>
          </p:nvPr>
        </p:nvSpPr>
        <p:spPr>
          <a:xfrm>
            <a:off x="612648" y="1600200"/>
            <a:ext cx="8153400" cy="5257800"/>
          </a:xfrm>
        </p:spPr>
        <p:txBody>
          <a:bodyPr>
            <a:normAutofit/>
          </a:bodyPr>
          <a:lstStyle/>
          <a:p>
            <a:r>
              <a:rPr lang="en-US" dirty="0"/>
              <a:t>Carved in 196 B.C</a:t>
            </a:r>
            <a:r>
              <a:rPr lang="en-US" dirty="0" smtClean="0"/>
              <a:t>.</a:t>
            </a:r>
          </a:p>
          <a:p>
            <a:endParaRPr lang="en-US" dirty="0"/>
          </a:p>
          <a:p>
            <a:r>
              <a:rPr lang="en-US" dirty="0"/>
              <a:t>Pharaoh Ptolemy </a:t>
            </a:r>
            <a:r>
              <a:rPr lang="en-US" dirty="0" smtClean="0"/>
              <a:t>V</a:t>
            </a:r>
          </a:p>
          <a:p>
            <a:endParaRPr lang="en-US" dirty="0" smtClean="0"/>
          </a:p>
          <a:p>
            <a:r>
              <a:rPr lang="en-US" dirty="0" smtClean="0"/>
              <a:t>King’s official announcement of gifts he had given to the Temple </a:t>
            </a:r>
          </a:p>
          <a:p>
            <a:pPr marL="0" indent="0">
              <a:buNone/>
            </a:pPr>
            <a:endParaRPr lang="en-US" sz="2000" dirty="0" smtClean="0"/>
          </a:p>
          <a:p>
            <a:pPr lvl="1"/>
            <a:r>
              <a:rPr lang="en-US" sz="2800" b="1" dirty="0" smtClean="0">
                <a:solidFill>
                  <a:srgbClr val="0070C0"/>
                </a:solidFill>
              </a:rPr>
              <a:t>Make Connections: Why was it written in three languages?</a:t>
            </a:r>
          </a:p>
          <a:p>
            <a:pPr marL="411480" lvl="1" indent="0">
              <a:buNone/>
            </a:pPr>
            <a:r>
              <a:rPr lang="en-US" dirty="0" smtClean="0">
                <a:solidFill>
                  <a:srgbClr val="0070C0"/>
                </a:solidFill>
              </a:rPr>
              <a:t> </a:t>
            </a:r>
            <a:endParaRPr lang="en-US" dirty="0">
              <a:solidFill>
                <a:srgbClr val="0070C0"/>
              </a:solidFill>
            </a:endParaRPr>
          </a:p>
        </p:txBody>
      </p:sp>
    </p:spTree>
    <p:extLst>
      <p:ext uri="{BB962C8B-B14F-4D97-AF65-F5344CB8AC3E}">
        <p14:creationId xmlns:p14="http://schemas.microsoft.com/office/powerpoint/2010/main" val="130188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down)">
                                      <p:cBhvr>
                                        <p:cTn id="28" dur="580">
                                          <p:stCondLst>
                                            <p:cond delay="0"/>
                                          </p:stCondLst>
                                        </p:cTn>
                                        <p:tgtEl>
                                          <p:spTgt spid="3">
                                            <p:txEl>
                                              <p:pRg st="6" end="6"/>
                                            </p:txEl>
                                          </p:spTgt>
                                        </p:tgtEl>
                                      </p:cBhvr>
                                    </p:animEffect>
                                    <p:anim calcmode="lin" valueType="num">
                                      <p:cBhvr>
                                        <p:cTn id="29"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6" end="6"/>
                                            </p:txEl>
                                          </p:spTgt>
                                        </p:tgtEl>
                                      </p:cBhvr>
                                      <p:to x="100000" y="60000"/>
                                    </p:animScale>
                                    <p:animScale>
                                      <p:cBhvr>
                                        <p:cTn id="35" dur="166" decel="50000">
                                          <p:stCondLst>
                                            <p:cond delay="676"/>
                                          </p:stCondLst>
                                        </p:cTn>
                                        <p:tgtEl>
                                          <p:spTgt spid="3">
                                            <p:txEl>
                                              <p:pRg st="6" end="6"/>
                                            </p:txEl>
                                          </p:spTgt>
                                        </p:tgtEl>
                                      </p:cBhvr>
                                      <p:to x="100000" y="100000"/>
                                    </p:animScale>
                                    <p:animScale>
                                      <p:cBhvr>
                                        <p:cTn id="36" dur="26">
                                          <p:stCondLst>
                                            <p:cond delay="1312"/>
                                          </p:stCondLst>
                                        </p:cTn>
                                        <p:tgtEl>
                                          <p:spTgt spid="3">
                                            <p:txEl>
                                              <p:pRg st="6" end="6"/>
                                            </p:txEl>
                                          </p:spTgt>
                                        </p:tgtEl>
                                      </p:cBhvr>
                                      <p:to x="100000" y="80000"/>
                                    </p:animScale>
                                    <p:animScale>
                                      <p:cBhvr>
                                        <p:cTn id="37" dur="166" decel="50000">
                                          <p:stCondLst>
                                            <p:cond delay="1338"/>
                                          </p:stCondLst>
                                        </p:cTn>
                                        <p:tgtEl>
                                          <p:spTgt spid="3">
                                            <p:txEl>
                                              <p:pRg st="6" end="6"/>
                                            </p:txEl>
                                          </p:spTgt>
                                        </p:tgtEl>
                                      </p:cBhvr>
                                      <p:to x="100000" y="100000"/>
                                    </p:animScale>
                                    <p:animScale>
                                      <p:cBhvr>
                                        <p:cTn id="38" dur="26">
                                          <p:stCondLst>
                                            <p:cond delay="1642"/>
                                          </p:stCondLst>
                                        </p:cTn>
                                        <p:tgtEl>
                                          <p:spTgt spid="3">
                                            <p:txEl>
                                              <p:pRg st="6" end="6"/>
                                            </p:txEl>
                                          </p:spTgt>
                                        </p:tgtEl>
                                      </p:cBhvr>
                                      <p:to x="100000" y="90000"/>
                                    </p:animScale>
                                    <p:animScale>
                                      <p:cBhvr>
                                        <p:cTn id="39" dur="166" decel="50000">
                                          <p:stCondLst>
                                            <p:cond delay="1668"/>
                                          </p:stCondLst>
                                        </p:cTn>
                                        <p:tgtEl>
                                          <p:spTgt spid="3">
                                            <p:txEl>
                                              <p:pRg st="6" end="6"/>
                                            </p:txEl>
                                          </p:spTgt>
                                        </p:tgtEl>
                                      </p:cBhvr>
                                      <p:to x="100000" y="100000"/>
                                    </p:animScale>
                                    <p:animScale>
                                      <p:cBhvr>
                                        <p:cTn id="40" dur="26">
                                          <p:stCondLst>
                                            <p:cond delay="1808"/>
                                          </p:stCondLst>
                                        </p:cTn>
                                        <p:tgtEl>
                                          <p:spTgt spid="3">
                                            <p:txEl>
                                              <p:pRg st="6" end="6"/>
                                            </p:txEl>
                                          </p:spTgt>
                                        </p:tgtEl>
                                      </p:cBhvr>
                                      <p:to x="100000" y="95000"/>
                                    </p:animScale>
                                    <p:animScale>
                                      <p:cBhvr>
                                        <p:cTn id="41"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77500" lnSpcReduction="20000"/>
          </a:bodyPr>
          <a:lstStyle/>
          <a:p>
            <a:r>
              <a:rPr lang="en-US" dirty="0"/>
              <a:t>Whereas King Ptolemy, living forever, the Manifest God whose excellence is fine, son of King Ptolemy [and Queen] </a:t>
            </a:r>
            <a:r>
              <a:rPr lang="en-US" dirty="0" err="1"/>
              <a:t>Arsinoe</a:t>
            </a:r>
            <a:r>
              <a:rPr lang="en-US" dirty="0"/>
              <a:t>, the Father-loving Gods, is wont to do many </a:t>
            </a:r>
            <a:r>
              <a:rPr lang="en-US" dirty="0" err="1"/>
              <a:t>favours</a:t>
            </a:r>
            <a:r>
              <a:rPr lang="en-US" dirty="0"/>
              <a:t> for the temples of Egypt and for all those who are subject to his kingship, he being a god, the son of a god and a goddess, and being like Horus son of Isis and Osiris, who protects his father Osiris, and his heart being beneficent concerning the gods, since he has given much money and much grain to the temples of Egypt, [he having undertaken great expenses] in order to create peace in Egypt and to establish the temples, and having rewarded all the forces that are subject to his </a:t>
            </a:r>
            <a:r>
              <a:rPr lang="en-US" dirty="0" err="1"/>
              <a:t>rulership</a:t>
            </a:r>
            <a:r>
              <a:rPr lang="en-US" dirty="0"/>
              <a:t>; and of the revenues and taxes that were in force in Egypt he had reduced some or(?) had renounced them completely, in order to cause the army and all the other people to be prosperous in his time as [king</a:t>
            </a:r>
          </a:p>
        </p:txBody>
      </p:sp>
    </p:spTree>
    <p:extLst>
      <p:ext uri="{BB962C8B-B14F-4D97-AF65-F5344CB8AC3E}">
        <p14:creationId xmlns:p14="http://schemas.microsoft.com/office/powerpoint/2010/main" val="926952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a:t>
            </a:r>
            <a:endParaRPr lang="en-US" dirty="0"/>
          </a:p>
        </p:txBody>
      </p:sp>
      <p:sp>
        <p:nvSpPr>
          <p:cNvPr id="3" name="Content Placeholder 2"/>
          <p:cNvSpPr>
            <a:spLocks noGrp="1"/>
          </p:cNvSpPr>
          <p:nvPr>
            <p:ph sz="quarter" idx="1"/>
          </p:nvPr>
        </p:nvSpPr>
        <p:spPr>
          <a:xfrm>
            <a:off x="612648" y="1600200"/>
            <a:ext cx="8153400" cy="1447800"/>
          </a:xfrm>
        </p:spPr>
        <p:txBody>
          <a:bodyPr>
            <a:normAutofit/>
          </a:bodyPr>
          <a:lstStyle/>
          <a:p>
            <a:r>
              <a:rPr lang="en-US" dirty="0" smtClean="0"/>
              <a:t>Thomas Young guessed that the hieroglyphics with lines around them were probably more significant than the rest and might spell out the ruler’s name.</a:t>
            </a:r>
            <a:endParaRPr lang="en-US" dirty="0"/>
          </a:p>
          <a:p>
            <a:endParaRPr lang="en-US" dirty="0"/>
          </a:p>
        </p:txBody>
      </p:sp>
      <p:sp>
        <p:nvSpPr>
          <p:cNvPr id="8" name="TextBox 7"/>
          <p:cNvSpPr txBox="1"/>
          <p:nvPr/>
        </p:nvSpPr>
        <p:spPr>
          <a:xfrm>
            <a:off x="5029200" y="3200400"/>
            <a:ext cx="3823826" cy="830997"/>
          </a:xfrm>
          <a:prstGeom prst="rect">
            <a:avLst/>
          </a:prstGeom>
          <a:noFill/>
        </p:spPr>
        <p:txBody>
          <a:bodyPr wrap="square" rtlCol="0">
            <a:spAutoFit/>
          </a:bodyPr>
          <a:lstStyle/>
          <a:p>
            <a:pPr algn="ctr"/>
            <a:r>
              <a:rPr lang="en-US" sz="2400" b="1" dirty="0" smtClean="0"/>
              <a:t>Today we call them Cartouches</a:t>
            </a:r>
            <a:endParaRPr lang="en-US" sz="2400" b="1"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70312"/>
            <a:ext cx="4381500" cy="3396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302813" y="4648199"/>
            <a:ext cx="3276600" cy="1200329"/>
          </a:xfrm>
          <a:prstGeom prst="rect">
            <a:avLst/>
          </a:prstGeom>
          <a:noFill/>
        </p:spPr>
        <p:txBody>
          <a:bodyPr wrap="square" rtlCol="0">
            <a:spAutoFit/>
          </a:bodyPr>
          <a:lstStyle/>
          <a:p>
            <a:r>
              <a:rPr lang="en-US" dirty="0" smtClean="0"/>
              <a:t>However, Young claimed that the name was only spelt out phonetically because it was foreign.  So his work stopped.</a:t>
            </a:r>
            <a:endParaRPr lang="en-US" dirty="0"/>
          </a:p>
        </p:txBody>
      </p:sp>
    </p:spTree>
    <p:extLst>
      <p:ext uri="{BB962C8B-B14F-4D97-AF65-F5344CB8AC3E}">
        <p14:creationId xmlns:p14="http://schemas.microsoft.com/office/powerpoint/2010/main" val="361638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a:t>
            </a:r>
            <a:endParaRPr lang="en-US" dirty="0"/>
          </a:p>
        </p:txBody>
      </p:sp>
      <p:sp>
        <p:nvSpPr>
          <p:cNvPr id="3" name="Content Placeholder 2"/>
          <p:cNvSpPr>
            <a:spLocks noGrp="1"/>
          </p:cNvSpPr>
          <p:nvPr>
            <p:ph sz="quarter" idx="1"/>
          </p:nvPr>
        </p:nvSpPr>
        <p:spPr/>
        <p:txBody>
          <a:bodyPr>
            <a:normAutofit/>
          </a:bodyPr>
          <a:lstStyle/>
          <a:p>
            <a:r>
              <a:rPr lang="en-US" dirty="0" smtClean="0"/>
              <a:t>In 1822 a French scholar </a:t>
            </a:r>
            <a:r>
              <a:rPr lang="en-US" dirty="0"/>
              <a:t>Jean Francois </a:t>
            </a:r>
            <a:r>
              <a:rPr lang="en-US" dirty="0" smtClean="0"/>
              <a:t>Champollion continued Young’s work.  </a:t>
            </a:r>
          </a:p>
          <a:p>
            <a:r>
              <a:rPr lang="en-US" dirty="0" smtClean="0"/>
              <a:t>He was able to translate another cartouche. </a:t>
            </a:r>
          </a:p>
          <a:p>
            <a:pPr marL="1600200" lvl="4" indent="0">
              <a:buNone/>
            </a:pPr>
            <a:r>
              <a:rPr lang="en-US" sz="2800" dirty="0" smtClean="0"/>
              <a:t>Ramses –</a:t>
            </a:r>
          </a:p>
          <a:p>
            <a:pPr marL="1600200" lvl="4" indent="0">
              <a:buNone/>
            </a:pPr>
            <a:r>
              <a:rPr lang="en-US" sz="2800" dirty="0" smtClean="0"/>
              <a:t>                                                                                                     </a:t>
            </a:r>
          </a:p>
          <a:p>
            <a:pPr marL="1600200" lvl="4" indent="0">
              <a:buNone/>
            </a:pPr>
            <a:endParaRPr lang="en-US" sz="2800" dirty="0" smtClean="0"/>
          </a:p>
          <a:p>
            <a:pPr marL="1600200" lvl="4" indent="0">
              <a:buNone/>
            </a:pPr>
            <a:endParaRPr lang="en-US" sz="2800" dirty="0" smtClean="0"/>
          </a:p>
          <a:p>
            <a:pPr marL="1600200" lvl="4" indent="0">
              <a:buNone/>
            </a:pPr>
            <a:r>
              <a:rPr lang="en-US" sz="2800" dirty="0" smtClean="0"/>
              <a:t> </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193077"/>
            <a:ext cx="12954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759361" y="3652692"/>
            <a:ext cx="8153400"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smtClean="0"/>
              <a:t>He was able to show that it was a phonetic alphabet and went on to translate the Rosetta Stone </a:t>
            </a:r>
          </a:p>
          <a:p>
            <a:r>
              <a:rPr lang="en-US" sz="2800" dirty="0" smtClean="0"/>
              <a:t>Later went to Egypt and began translating some of the monuments there</a:t>
            </a:r>
          </a:p>
          <a:p>
            <a:pPr marL="1600200" lvl="4" indent="0">
              <a:buFont typeface="Wingdings"/>
              <a:buNone/>
            </a:pPr>
            <a:r>
              <a:rPr lang="en-US" sz="2800" dirty="0" smtClean="0"/>
              <a:t>                                                                                                     </a:t>
            </a:r>
          </a:p>
          <a:p>
            <a:pPr marL="1600200" lvl="4" indent="0">
              <a:buFont typeface="Wingdings"/>
              <a:buNone/>
            </a:pPr>
            <a:endParaRPr lang="en-US" sz="2800" dirty="0" smtClean="0"/>
          </a:p>
          <a:p>
            <a:pPr marL="1600200" lvl="4" indent="0">
              <a:buFont typeface="Wingdings"/>
              <a:buNone/>
            </a:pPr>
            <a:endParaRPr lang="en-US" sz="2800" dirty="0" smtClean="0"/>
          </a:p>
          <a:p>
            <a:pPr marL="1600200" lvl="4" indent="0">
              <a:buFont typeface="Wingdings"/>
              <a:buNone/>
            </a:pPr>
            <a:r>
              <a:rPr lang="en-US" sz="2800" dirty="0" smtClean="0"/>
              <a:t> </a:t>
            </a:r>
            <a:endParaRPr lang="en-US" sz="2800" dirty="0"/>
          </a:p>
        </p:txBody>
      </p:sp>
    </p:spTree>
    <p:extLst>
      <p:ext uri="{BB962C8B-B14F-4D97-AF65-F5344CB8AC3E}">
        <p14:creationId xmlns:p14="http://schemas.microsoft.com/office/powerpoint/2010/main" val="22228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 calcmode="lin" valueType="num">
                                      <p:cBhvr>
                                        <p:cTn id="24" dur="500" fill="hold"/>
                                        <p:tgtEl>
                                          <p:spTgt spid="2050"/>
                                        </p:tgtEl>
                                        <p:attrNameLst>
                                          <p:attrName>ppt_w</p:attrName>
                                        </p:attrNameLst>
                                      </p:cBhvr>
                                      <p:tavLst>
                                        <p:tav tm="0">
                                          <p:val>
                                            <p:fltVal val="0"/>
                                          </p:val>
                                        </p:tav>
                                        <p:tav tm="100000">
                                          <p:val>
                                            <p:strVal val="#ppt_w"/>
                                          </p:val>
                                        </p:tav>
                                      </p:tavLst>
                                    </p:anim>
                                    <p:anim calcmode="lin" valueType="num">
                                      <p:cBhvr>
                                        <p:cTn id="25" dur="500" fill="hold"/>
                                        <p:tgtEl>
                                          <p:spTgt spid="2050"/>
                                        </p:tgtEl>
                                        <p:attrNameLst>
                                          <p:attrName>ppt_h</p:attrName>
                                        </p:attrNameLst>
                                      </p:cBhvr>
                                      <p:tavLst>
                                        <p:tav tm="0">
                                          <p:val>
                                            <p:fltVal val="0"/>
                                          </p:val>
                                        </p:tav>
                                        <p:tav tm="100000">
                                          <p:val>
                                            <p:strVal val="#ppt_h"/>
                                          </p:val>
                                        </p:tav>
                                      </p:tavLst>
                                    </p:anim>
                                    <p:animEffect transition="in" filter="fade">
                                      <p:cBhvr>
                                        <p:cTn id="26" dur="500"/>
                                        <p:tgtEl>
                                          <p:spTgt spid="205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p:cTn id="3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 calcmode="lin" valueType="num">
                                      <p:cBhvr>
                                        <p:cTn id="38"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39"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4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1015</TotalTime>
  <Words>434</Words>
  <Application>Microsoft Office PowerPoint</Application>
  <PresentationFormat>On-screen Show (4:3)</PresentationFormat>
  <Paragraphs>56</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Median</vt:lpstr>
      <vt:lpstr>PowerPoint Presentation</vt:lpstr>
      <vt:lpstr>PowerPoint Presentation</vt:lpstr>
      <vt:lpstr>Key to Decoding Hieroglyphics </vt:lpstr>
      <vt:lpstr>Size</vt:lpstr>
      <vt:lpstr>PowerPoint Presentation</vt:lpstr>
      <vt:lpstr>What was the stone for?</vt:lpstr>
      <vt:lpstr>PowerPoint Presentation</vt:lpstr>
      <vt:lpstr>Translation</vt:lpstr>
      <vt:lpstr>Translation</vt:lpstr>
      <vt:lpstr>Cartouches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Bailey, Angela</dc:creator>
  <cp:lastModifiedBy>Bailey, Angela</cp:lastModifiedBy>
  <cp:revision>25</cp:revision>
  <dcterms:created xsi:type="dcterms:W3CDTF">2013-10-07T16:38:59Z</dcterms:created>
  <dcterms:modified xsi:type="dcterms:W3CDTF">2014-09-30T23:39:06Z</dcterms:modified>
</cp:coreProperties>
</file>